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sldIdLst>
    <p:sldId id="354" r:id="rId2"/>
    <p:sldId id="441" r:id="rId3"/>
    <p:sldId id="311" r:id="rId4"/>
    <p:sldId id="380" r:id="rId5"/>
    <p:sldId id="430" r:id="rId6"/>
    <p:sldId id="433" r:id="rId7"/>
    <p:sldId id="413" r:id="rId8"/>
    <p:sldId id="435" r:id="rId9"/>
    <p:sldId id="436" r:id="rId10"/>
    <p:sldId id="434" r:id="rId11"/>
    <p:sldId id="466" r:id="rId12"/>
    <p:sldId id="438" r:id="rId13"/>
    <p:sldId id="432" r:id="rId14"/>
    <p:sldId id="469" r:id="rId15"/>
    <p:sldId id="474" r:id="rId16"/>
    <p:sldId id="467" r:id="rId17"/>
    <p:sldId id="468" r:id="rId18"/>
    <p:sldId id="457" r:id="rId19"/>
    <p:sldId id="442" r:id="rId20"/>
    <p:sldId id="443" r:id="rId21"/>
    <p:sldId id="414" r:id="rId22"/>
    <p:sldId id="401" r:id="rId23"/>
    <p:sldId id="448" r:id="rId24"/>
    <p:sldId id="449" r:id="rId25"/>
    <p:sldId id="450" r:id="rId26"/>
    <p:sldId id="470" r:id="rId27"/>
    <p:sldId id="451" r:id="rId28"/>
    <p:sldId id="456" r:id="rId29"/>
    <p:sldId id="453" r:id="rId30"/>
    <p:sldId id="458" r:id="rId31"/>
    <p:sldId id="461" r:id="rId32"/>
    <p:sldId id="471" r:id="rId33"/>
    <p:sldId id="463" r:id="rId34"/>
    <p:sldId id="472" r:id="rId35"/>
    <p:sldId id="464" r:id="rId36"/>
    <p:sldId id="403" r:id="rId37"/>
    <p:sldId id="416" r:id="rId38"/>
    <p:sldId id="417" r:id="rId39"/>
    <p:sldId id="473" r:id="rId40"/>
    <p:sldId id="418" r:id="rId41"/>
    <p:sldId id="419" r:id="rId42"/>
    <p:sldId id="421" r:id="rId43"/>
    <p:sldId id="422" r:id="rId44"/>
    <p:sldId id="440" r:id="rId45"/>
    <p:sldId id="393" r:id="rId46"/>
    <p:sldId id="400" r:id="rId47"/>
    <p:sldId id="363" r:id="rId48"/>
    <p:sldId id="351" r:id="rId49"/>
    <p:sldId id="431" r:id="rId50"/>
    <p:sldId id="337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6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4" autoAdjust="0"/>
    <p:restoredTop sz="86949" autoAdjust="0"/>
  </p:normalViewPr>
  <p:slideViewPr>
    <p:cSldViewPr>
      <p:cViewPr>
        <p:scale>
          <a:sx n="57" d="100"/>
          <a:sy n="57" d="100"/>
        </p:scale>
        <p:origin x="-2251" y="-7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3C8F4-3CFC-4D14-8AC1-3F0016AEB216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BC9AD-A544-4D70-9D9B-A83E90D59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69D060-85A8-4835-B349-9221BF9B5B1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928A66-9877-49F4-92C3-C9CAEAFE88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sites/default/files/document/1545922086/ru-itogovoe_sobesedovanie.zip" TargetMode="External"/><Relationship Id="rId2" Type="http://schemas.openxmlformats.org/officeDocument/2006/relationships/hyperlink" Target="http://www.fipi.ru/oge-i-gve-9/demoversii-specifikacii-kodifikator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gia.edu.ru/ru/" TargetMode="External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hyperlink" Target="http://edu-mytyshi.ru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4005064"/>
            <a:ext cx="5867400" cy="2243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325144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20688"/>
            <a:ext cx="2736304" cy="583264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Организация   государственной итоговой аттестации </a:t>
            </a:r>
            <a:br>
              <a:rPr lang="ru-RU" sz="2200" b="1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200" b="1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по образовательным программам </a:t>
            </a:r>
            <a:br>
              <a:rPr lang="ru-RU" sz="2200" b="1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200" b="1" u="sng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основного общего</a:t>
            </a:r>
            <a:r>
              <a:rPr lang="ru-RU" sz="2200" b="1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b="1" u="sng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образования</a:t>
            </a:r>
            <a:r>
              <a:rPr lang="ru-RU" sz="2200" b="1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200" b="1" dirty="0" smtClean="0">
                <a:solidFill>
                  <a:schemeClr val="tx1"/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в 2020 году.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Окружное родительское собрание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  20.01.2020 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92696"/>
            <a:ext cx="42484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mou-udsosh1.narod.ru/EGE/16-17/oge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05064"/>
            <a:ext cx="3744416" cy="223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82144" cy="56943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  <a:r>
              <a:rPr lang="ru-RU" b="1" dirty="0" smtClean="0"/>
              <a:t>Материалы </a:t>
            </a:r>
          </a:p>
          <a:p>
            <a:pPr algn="ctr">
              <a:buNone/>
            </a:pPr>
            <a:r>
              <a:rPr lang="ru-RU" b="1" dirty="0" smtClean="0"/>
              <a:t>по итоговому собеседованию по русскому языку</a:t>
            </a:r>
            <a:endParaRPr lang="ru-RU" dirty="0" smtClean="0"/>
          </a:p>
          <a:p>
            <a:r>
              <a:rPr lang="ru-RU" dirty="0" smtClean="0"/>
              <a:t>размещены  на сайте ФГБНУ «Федеральный институт педагогических измерений» в разделе </a:t>
            </a:r>
            <a:r>
              <a:rPr lang="ru-RU" b="1" dirty="0" smtClean="0"/>
              <a:t>Демоверсии, спецификации, кодификаторы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hlinkClick r:id="rId2"/>
              </a:rPr>
              <a:t>   http://www.fipi.ru/oge-i-gve-9/demoversii-specifikacii-kodifikatory</a:t>
            </a:r>
            <a:r>
              <a:rPr lang="ru-RU" dirty="0" smtClean="0"/>
              <a:t>   (</a:t>
            </a:r>
            <a:r>
              <a:rPr lang="ru-RU" dirty="0" smtClean="0">
                <a:hlinkClick r:id="rId3"/>
              </a:rPr>
              <a:t>РУССКИЙ ЯЗЫК - итоговое собеседование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Заявления ОГЭ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1247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Периоды проведения ГИА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484784"/>
            <a:ext cx="8183880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Досрочный период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Основной период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Дополнительный период</a:t>
            </a:r>
          </a:p>
          <a:p>
            <a:pPr algn="just">
              <a:buNone/>
            </a:pPr>
            <a:r>
              <a:rPr lang="ru-RU" sz="2800" dirty="0" smtClean="0"/>
              <a:t>В каждом периоде предусмотрены резервные сроки (для лиц, допущенных повторно и тех, у кого совпали сроки проведения экзаменов по отдельным предметам). 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endParaRPr lang="ru-RU" sz="2800" dirty="0" smtClean="0"/>
          </a:p>
          <a:p>
            <a:pPr algn="just"/>
            <a:endParaRPr lang="ru-RU" sz="2800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Расписание ГИА-9 – 2020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(приказ </a:t>
            </a:r>
            <a:r>
              <a:rPr lang="ru-RU" sz="1800" b="1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1800" b="1" dirty="0" smtClean="0">
                <a:solidFill>
                  <a:srgbClr val="FF0000"/>
                </a:solidFill>
              </a:rPr>
              <a:t> России и </a:t>
            </a:r>
            <a:r>
              <a:rPr lang="ru-RU" sz="1800" b="1" dirty="0" err="1" smtClean="0">
                <a:solidFill>
                  <a:srgbClr val="FF0000"/>
                </a:solidFill>
              </a:rPr>
              <a:t>Рособрнадзора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от  14.11.2019 №610/1560)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908720"/>
            <a:ext cx="8503920" cy="4320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Основной период </a:t>
            </a:r>
            <a:r>
              <a:rPr lang="ru-RU" dirty="0" smtClean="0"/>
              <a:t>– с 22 мая по 30 июня 2020 года.</a:t>
            </a:r>
          </a:p>
          <a:p>
            <a:pPr algn="ctr"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340767"/>
          <a:ext cx="8784976" cy="532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0998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22 мая 2020 года (пятница)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Иностранные языки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98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23 мая 2020 года (суббота)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Иностранные языки</a:t>
                      </a:r>
                      <a:endParaRPr lang="ru-RU" sz="1200" b="1" dirty="0"/>
                    </a:p>
                  </a:txBody>
                  <a:tcPr/>
                </a:tc>
              </a:tr>
              <a:tr h="30998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26 мая 2020 года (вторник)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История, физика, биология, химия</a:t>
                      </a:r>
                      <a:endParaRPr lang="ru-RU" sz="1200" b="1" dirty="0"/>
                    </a:p>
                  </a:txBody>
                  <a:tcPr/>
                </a:tc>
              </a:tr>
              <a:tr h="51663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29 мая 2020 года (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пятница</a:t>
                      </a:r>
                      <a:r>
                        <a:rPr lang="ru-RU" sz="1200" b="1" dirty="0" smtClean="0"/>
                        <a:t>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Обществознание, информатика и ИКТ, география, химия</a:t>
                      </a:r>
                    </a:p>
                  </a:txBody>
                  <a:tcPr/>
                </a:tc>
              </a:tr>
              <a:tr h="43823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30</a:t>
                      </a:r>
                      <a:r>
                        <a:rPr lang="ru-RU" sz="1200" b="1" baseline="0" dirty="0" smtClean="0"/>
                        <a:t> мая </a:t>
                      </a:r>
                      <a:r>
                        <a:rPr lang="ru-RU" sz="1200" b="1" dirty="0" smtClean="0"/>
                        <a:t>2020 года (суббота)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Обществознание</a:t>
                      </a:r>
                      <a:endParaRPr lang="ru-RU" sz="1200" b="1" dirty="0"/>
                    </a:p>
                  </a:txBody>
                  <a:tcPr/>
                </a:tc>
              </a:tr>
              <a:tr h="33292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02 июня 2020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года (вторник)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Русский язык</a:t>
                      </a:r>
                    </a:p>
                  </a:txBody>
                  <a:tcPr/>
                </a:tc>
              </a:tr>
              <a:tr h="516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05 июня 2020 года (пятница)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Литература, физика, информатика и ИКТ, география</a:t>
                      </a:r>
                    </a:p>
                  </a:txBody>
                  <a:tcPr/>
                </a:tc>
              </a:tr>
              <a:tr h="30998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09 июня 2020 года (пятница)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Математика </a:t>
                      </a:r>
                      <a:endParaRPr lang="ru-RU" sz="1200" b="1" dirty="0"/>
                    </a:p>
                  </a:txBody>
                  <a:tcPr/>
                </a:tc>
              </a:tr>
              <a:tr h="516638"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Резерв</a:t>
                      </a:r>
                      <a:r>
                        <a:rPr lang="ru-RU" sz="1200" b="1" dirty="0" smtClean="0"/>
                        <a:t> 20 июня 2020 года (суббота)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 всем учебным</a:t>
                      </a:r>
                      <a:r>
                        <a:rPr lang="ru-RU" sz="1200" b="1" baseline="0" dirty="0" smtClean="0"/>
                        <a:t> предметам, </a:t>
                      </a:r>
                      <a:r>
                        <a:rPr lang="ru-RU" sz="1200" b="1" u="sng" baseline="0" dirty="0" smtClean="0"/>
                        <a:t>кроме</a:t>
                      </a:r>
                      <a:r>
                        <a:rPr lang="ru-RU" sz="1200" b="1" baseline="0" dirty="0" smtClean="0"/>
                        <a:t> русского языка и математики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309983"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Резерв</a:t>
                      </a:r>
                      <a:r>
                        <a:rPr lang="ru-RU" sz="1200" b="1" dirty="0" smtClean="0"/>
                        <a:t> 22 июня 2020 года (понедельник)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Русский язык</a:t>
                      </a:r>
                      <a:endParaRPr lang="ru-RU" sz="1200" b="1" dirty="0"/>
                    </a:p>
                  </a:txBody>
                  <a:tcPr/>
                </a:tc>
              </a:tr>
              <a:tr h="527659"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Резерв</a:t>
                      </a:r>
                      <a:r>
                        <a:rPr lang="ru-RU" sz="1200" b="1" dirty="0" smtClean="0"/>
                        <a:t> 23 июня 2020 года (вторник)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 всем учебным</a:t>
                      </a:r>
                      <a:r>
                        <a:rPr lang="ru-RU" sz="1200" b="1" baseline="0" dirty="0" smtClean="0"/>
                        <a:t> предметам, </a:t>
                      </a:r>
                      <a:r>
                        <a:rPr lang="ru-RU" sz="1200" b="1" u="sng" baseline="0" dirty="0" smtClean="0"/>
                        <a:t>кроме</a:t>
                      </a:r>
                      <a:r>
                        <a:rPr lang="ru-RU" sz="1200" b="1" baseline="0" dirty="0" smtClean="0"/>
                        <a:t> русского языка и математики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309983"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Резерв</a:t>
                      </a:r>
                      <a:r>
                        <a:rPr lang="ru-RU" sz="1200" b="1" dirty="0" smtClean="0"/>
                        <a:t> 24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июня 2020 года (среда)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Математика </a:t>
                      </a:r>
                      <a:endParaRPr lang="ru-RU" sz="1200" b="1" dirty="0"/>
                    </a:p>
                  </a:txBody>
                  <a:tcPr/>
                </a:tc>
              </a:tr>
              <a:tr h="309983"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Резерв</a:t>
                      </a:r>
                      <a:r>
                        <a:rPr lang="ru-RU" sz="1200" b="1" dirty="0" smtClean="0"/>
                        <a:t> 2</a:t>
                      </a:r>
                      <a:r>
                        <a:rPr lang="en-US" sz="1200" b="1" dirty="0" smtClean="0"/>
                        <a:t>5</a:t>
                      </a:r>
                      <a:r>
                        <a:rPr lang="ru-RU" sz="1200" b="1" dirty="0" smtClean="0"/>
                        <a:t> июня 20</a:t>
                      </a:r>
                      <a:r>
                        <a:rPr lang="en-US" sz="1200" b="1" dirty="0" smtClean="0"/>
                        <a:t>20</a:t>
                      </a:r>
                      <a:r>
                        <a:rPr lang="ru-RU" sz="1200" b="1" dirty="0" smtClean="0"/>
                        <a:t> года (четверг)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 всем учебным предметам</a:t>
                      </a:r>
                    </a:p>
                  </a:txBody>
                  <a:tcPr/>
                </a:tc>
              </a:tr>
              <a:tr h="309983">
                <a:tc>
                  <a:txBody>
                    <a:bodyPr/>
                    <a:lstStyle/>
                    <a:p>
                      <a:r>
                        <a:rPr lang="ru-RU" sz="1200" b="1" u="sng" dirty="0" smtClean="0"/>
                        <a:t>Резерв </a:t>
                      </a:r>
                      <a:r>
                        <a:rPr lang="ru-RU" sz="1200" b="1" dirty="0" smtClean="0"/>
                        <a:t>30 июня 2020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года (суббота)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По всем учебным предметам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ПУНКТЫ  ПРОВЕДЕНИЕ   ГИА -</a:t>
            </a:r>
            <a:r>
              <a:rPr lang="ru-RU" sz="4000" b="1" dirty="0" smtClean="0">
                <a:solidFill>
                  <a:srgbClr val="FF0000"/>
                </a:solidFill>
              </a:rPr>
              <a:t>9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268760"/>
            <a:ext cx="8317552" cy="504056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340769"/>
          <a:ext cx="8640960" cy="4808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108582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«Гимназия №1»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«Лицей №2»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СОШ №4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СОШ № 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582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СОШ № 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СОШ № 10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СОШ №14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«Лицей  № 15»</a:t>
                      </a:r>
                      <a:endParaRPr lang="ru-RU" sz="2000" b="1" dirty="0"/>
                    </a:p>
                  </a:txBody>
                  <a:tcPr/>
                </a:tc>
              </a:tr>
              <a:tr h="1551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 «Гимназия</a:t>
                      </a:r>
                      <a:r>
                        <a:rPr lang="ru-RU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№16»</a:t>
                      </a:r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СОШ № 19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СОШ № 25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СОШ № 27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</a:tr>
              <a:tr h="10858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СОШ № 28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СОШ № 31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СОШ № 32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Марфинская</a:t>
                      </a:r>
                      <a:r>
                        <a:rPr lang="ru-RU" sz="2000" b="1" dirty="0" smtClean="0"/>
                        <a:t> СОШ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Перечень запрещенных средств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пунктах проведения собеседования по русскому языку м пунктах проведения экзаменов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User\Downloads\88223205_440963725.pdf-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8784976" cy="37444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55679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Основания для удаления с ИС или экзаменов: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нарушение установленного порядка проведения ИС или ГИА.   </a:t>
            </a:r>
            <a:r>
              <a:rPr lang="ru-RU" u="sng" dirty="0" smtClean="0">
                <a:solidFill>
                  <a:srgbClr val="FF0000"/>
                </a:solidFill>
                <a:cs typeface="Arial" pitchFamily="34" charset="0"/>
              </a:rPr>
              <a:t>ВНИМАНИЕ!          </a:t>
            </a:r>
            <a:r>
              <a:rPr lang="ru-RU" dirty="0" smtClean="0">
                <a:solidFill>
                  <a:srgbClr val="FF0000"/>
                </a:solidFill>
                <a:cs typeface="Arial" pitchFamily="34" charset="0"/>
              </a:rPr>
              <a:t>ПОВТОРНЫЙ ДОПУСК к ИТОГОВОМУ СОБЕСЕДОВАНИЮ, УДАЛЕННЫХ   УЧАСТНИКОВ  </a:t>
            </a:r>
            <a:r>
              <a:rPr lang="ru-RU" u="sng" dirty="0" smtClean="0">
                <a:solidFill>
                  <a:srgbClr val="FF0000"/>
                </a:solidFill>
                <a:cs typeface="Arial" pitchFamily="34" charset="0"/>
              </a:rPr>
              <a:t>НЕ ПРЕДУСМОТРЕН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Продолжительность экзаменов ГИА-9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(приказ </a:t>
            </a:r>
            <a:r>
              <a:rPr lang="ru-RU" sz="1800" b="1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1800" b="1" dirty="0" smtClean="0">
                <a:solidFill>
                  <a:srgbClr val="FF0000"/>
                </a:solidFill>
              </a:rPr>
              <a:t> России и </a:t>
            </a:r>
            <a:r>
              <a:rPr lang="ru-RU" sz="1800" b="1" dirty="0" err="1" smtClean="0">
                <a:solidFill>
                  <a:srgbClr val="FF0000"/>
                </a:solidFill>
              </a:rPr>
              <a:t>Рособрнадзора</a:t>
            </a:r>
            <a:r>
              <a:rPr lang="ru-RU" sz="1800" b="1" dirty="0" smtClean="0">
                <a:solidFill>
                  <a:srgbClr val="FF0000"/>
                </a:solidFill>
              </a:rPr>
              <a:t> от  14.11.2019 №610/1560)</a:t>
            </a:r>
            <a:endParaRPr lang="ru-RU" sz="1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2867" t="39367" r="19480" b="23303"/>
          <a:stretch>
            <a:fillRect/>
          </a:stretch>
        </p:blipFill>
        <p:spPr bwMode="auto">
          <a:xfrm>
            <a:off x="179512" y="1340768"/>
            <a:ext cx="8784975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201622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>Разрешенные дополнительные устройства и материалы по ОГЭ и ГВЭ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(приказ </a:t>
            </a:r>
            <a:r>
              <a:rPr lang="ru-RU" sz="2200" b="1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sz="2200" b="1" dirty="0" smtClean="0">
                <a:solidFill>
                  <a:srgbClr val="FF0000"/>
                </a:solidFill>
              </a:rPr>
              <a:t> России и </a:t>
            </a:r>
            <a:r>
              <a:rPr lang="ru-RU" sz="2200" b="1" dirty="0" err="1" smtClean="0">
                <a:solidFill>
                  <a:srgbClr val="FF0000"/>
                </a:solidFill>
              </a:rPr>
              <a:t>Рособрнадзора</a:t>
            </a:r>
            <a:r>
              <a:rPr lang="ru-RU" sz="2200" b="1" dirty="0" smtClean="0">
                <a:solidFill>
                  <a:srgbClr val="FF0000"/>
                </a:solidFill>
              </a:rPr>
              <a:t> от  14.11.2019 №610/1560)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183880" cy="504056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русский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язык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орфографический словарь 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линейка, справочные материалы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линейка, непрограммируемый </a:t>
            </a:r>
            <a:r>
              <a:rPr lang="ru-RU" dirty="0">
                <a:latin typeface="Arial" pitchFamily="34" charset="0"/>
                <a:cs typeface="Arial" pitchFamily="34" charset="0"/>
              </a:rPr>
              <a:t>калькулятор, лабораторное оборудование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химия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непрограммируемый калькулятор, справочные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материалы, лабораторное оборудование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география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линейка, непрограммируемый калькулятор,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атласы для  7-9 классов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биология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непрограммируемый калькулятор, линейка 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орфографические словари, полные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тексты произведений, сборники лирики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информатика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ИКТ</a:t>
            </a:r>
            <a:r>
              <a:rPr lang="ru-RU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компьютерная техника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иностранные языки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компьютерная техника, гарнитуры со встроенными микрофонами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38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Организационные изменения при проведении ГИА-9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/>
          <a:lstStyle/>
          <a:p>
            <a:pPr algn="just"/>
            <a:r>
              <a:rPr lang="ru-RU" sz="2400" dirty="0" smtClean="0"/>
              <a:t>Фиксирование  выхода участника экзамена из аудитории  в специальной ведомости учета времени отсутствия участников экзамена в аудитории. Если один и тот же участник экзамена выходит несколько раз, то каждый его выход фиксируется в ведомости в новой строке.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Видеонаблюдение в реальном времени  на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веб-портале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SMOTRIEGE.RU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3407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Изменения  максимальных баллов ОГЭ в 2020 году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8" name="Picture 4" descr="C:\Users\User\Desktop\верхбаллы ОГЭ 2020 года в оценки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0920" cy="2448271"/>
          </a:xfrm>
          <a:prstGeom prst="rect">
            <a:avLst/>
          </a:prstGeom>
          <a:noFill/>
        </p:spPr>
      </p:pic>
      <p:pic>
        <p:nvPicPr>
          <p:cNvPr id="21510" name="Picture 6" descr="C:\Users\User\Desktop\1низбаллы ОГЭ 2020 года в оцен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83529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8388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Нормативно – правовые документы ГИА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568952" cy="5760640"/>
          </a:xfrm>
        </p:spPr>
        <p:txBody>
          <a:bodyPr>
            <a:noAutofit/>
          </a:bodyPr>
          <a:lstStyle/>
          <a:p>
            <a:pPr algn="just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Федеральный закон от 29.12.2012 № 273-ФЗ </a:t>
            </a:r>
            <a:br>
              <a:rPr lang="ru-RU" alt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«Об образовании в Российской Федерации»;</a:t>
            </a:r>
          </a:p>
          <a:p>
            <a:pPr algn="just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Порядок проведения ГИА по образовательным программам основного общего образования (приказ Министерства просвещения Российской Федерации и Федеральной службы по надзору в сфере образования и науки от 17.11.2018 № 189/1513);</a:t>
            </a: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Методические рекомендации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Рособрнадзора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 подготовке и проведению ГИА по образовательным программам основного общего образования в 2020 году (</a:t>
            </a:r>
            <a:r>
              <a:rPr lang="ru-RU" sz="2000" dirty="0" smtClean="0"/>
              <a:t>приложение № 10  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письму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Рособрнадзора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 16.12.2019 № 10 – 1059);</a:t>
            </a:r>
          </a:p>
          <a:p>
            <a:pPr lvl="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Методические рекомендации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Рособрнадзора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 организации и проведению ГИА по образовательным программам основного общего и среднего общего образования для лиц с ограниченными возможностями здоровья, детей – инвалидов и инвалидов в 2020 году (</a:t>
            </a:r>
            <a:r>
              <a:rPr lang="ru-RU" sz="2000" dirty="0" smtClean="0"/>
              <a:t>приложение № 15 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письму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Рособрнадзора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 16.12.2019 № 10 – 1059);</a:t>
            </a:r>
          </a:p>
          <a:p>
            <a:pPr algn="just"/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3407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Шкала перевода баллов ОГЭ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2020 года в оценки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4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127"/>
                <a:gridCol w="1440160"/>
                <a:gridCol w="1624257"/>
                <a:gridCol w="1700848"/>
                <a:gridCol w="17008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15-22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23-28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29-33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8-14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15-21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22-32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11-21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22-33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34-43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21-30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31-40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13-24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25-35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36-45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12-18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19-25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26-31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14-22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23-29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30-35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20-27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28-34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14-22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23-31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32-39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11-16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17-19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иностранный</a:t>
                      </a:r>
                      <a:r>
                        <a:rPr lang="ru-RU" baseline="0" dirty="0" smtClean="0"/>
                        <a:t>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29-45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46-57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58-68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5447576" cy="15121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Нововведения 2020 года: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556792"/>
            <a:ext cx="818388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endParaRPr lang="ru-RU" sz="3600" dirty="0" smtClean="0"/>
          </a:p>
          <a:p>
            <a:pPr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52226" name="Picture 2" descr="C:\Users\User\Desktop\Русский-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563888" cy="22408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227687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Изменено количество заданий с 15 до 9.</a:t>
            </a:r>
          </a:p>
          <a:p>
            <a:r>
              <a:rPr lang="ru-RU" sz="2400" dirty="0" smtClean="0"/>
              <a:t>Экзамен теперь состоит из трех частей: </a:t>
            </a:r>
          </a:p>
          <a:p>
            <a:r>
              <a:rPr lang="ru-RU" sz="2400" dirty="0" smtClean="0"/>
              <a:t>- сжатое изложение, </a:t>
            </a:r>
          </a:p>
          <a:p>
            <a:r>
              <a:rPr lang="ru-RU" sz="2400" dirty="0" smtClean="0"/>
              <a:t>- задания на разные разделы русского языка, </a:t>
            </a:r>
          </a:p>
          <a:p>
            <a:r>
              <a:rPr lang="ru-RU" sz="2400" dirty="0" smtClean="0"/>
              <a:t>- сочинение-рассуждение. </a:t>
            </a:r>
          </a:p>
          <a:p>
            <a:r>
              <a:rPr lang="ru-RU" sz="2400" dirty="0" smtClean="0"/>
              <a:t>Для изложения можно будет использовать тексты разных жанров, включая путевые заметки, очерки, рецензии. </a:t>
            </a:r>
          </a:p>
          <a:p>
            <a:r>
              <a:rPr lang="ru-RU" sz="2400" dirty="0" smtClean="0"/>
              <a:t>Объем, который требуется для письменных работ - не меньше 70 слов.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54152" cy="4326232"/>
          </a:xfrm>
        </p:spPr>
        <p:txBody>
          <a:bodyPr>
            <a:normAutofit fontScale="47500" lnSpcReduction="20000"/>
          </a:bodyPr>
          <a:lstStyle/>
          <a:p>
            <a:r>
              <a:rPr lang="ru-RU" sz="6100" dirty="0" smtClean="0">
                <a:latin typeface="Times New Roman" pitchFamily="18" charset="0"/>
              </a:rPr>
              <a:t>включен новый блок заданий (1-5), ориентированных на практическое применение изученного материала.</a:t>
            </a:r>
          </a:p>
          <a:p>
            <a:r>
              <a:rPr lang="ru-RU" sz="6100" dirty="0" smtClean="0">
                <a:latin typeface="Times New Roman" pitchFamily="18" charset="0"/>
              </a:rPr>
              <a:t>это задачи, которые встречаются человеку в повседневной жизни. Например, определить, сколько нужно плитки для тротуара, какую площадь занимает дом и так далее.</a:t>
            </a:r>
          </a:p>
          <a:p>
            <a:r>
              <a:rPr lang="ru-RU" sz="6100" dirty="0" smtClean="0">
                <a:latin typeface="Times New Roman" pitchFamily="18" charset="0"/>
              </a:rPr>
              <a:t>все эти задания раньше были распределены по блоку №1, а в 2020 году собраны в один специальный раздел.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3695" b="47285"/>
          <a:stretch>
            <a:fillRect/>
          </a:stretch>
        </p:blipFill>
        <p:spPr bwMode="auto">
          <a:xfrm>
            <a:off x="0" y="0"/>
            <a:ext cx="435597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User\Desktop\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0"/>
            <a:ext cx="4788025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03238" y="1844675"/>
            <a:ext cx="81835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32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03238" y="1844675"/>
            <a:ext cx="81835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32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User\Downloads\Screenshot_2020-01-13 ОГЭ по физике в 2020 год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856895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51520" y="1502411"/>
            <a:ext cx="475252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экзамене в 2020 году будут использоваться пять комплектов оборудования №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1, №2, №3,№4 и №6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baseline="0" dirty="0" smtClean="0">
                <a:latin typeface="Arial" pitchFamily="34" charset="0"/>
                <a:cs typeface="Arial" pitchFamily="34" charset="0"/>
              </a:rPr>
              <a:t>Дополнительно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можно пользоваться непрограммируемым калькулятором и линейкой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32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9604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388843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4" y="332656"/>
            <a:ext cx="859085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Нововведения 2020 года: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88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555776" cy="144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Дополнительные материалы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 оборудование на экзамене по химии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5998440" cy="4681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Периодическая система химических элементов Д.И. Менделеева;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таблица растворимости солей, кислот и оснований в воде;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электрохимический ряд напряжений металлов;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лабораторное оборудование для проведения химических опытов,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предусмотренных заданиями.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  непрограммируемый калькулятор;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Проведение лабораторных опытов при выполнении задания 24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осуществляется в специальном помещении – химической лаборатории,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306" y="1844824"/>
            <a:ext cx="287655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ГИА – 9 в 2020 году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2960360"/>
          <a:ext cx="403244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Обязательные учебные предметы: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Русский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язык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Математика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60032" y="764704"/>
          <a:ext cx="410445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</a:tblGrid>
              <a:tr h="33112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Учебные предметы по выбору обучающегося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(2 предмета) из перечня: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Биология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География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Физика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История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Литература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Химия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Информатика и ИКТ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Иностранный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язык (</a:t>
                      </a:r>
                      <a:r>
                        <a:rPr lang="ru-RU" baseline="0" dirty="0" err="1" smtClean="0">
                          <a:latin typeface="Arial" pitchFamily="34" charset="0"/>
                          <a:cs typeface="Arial" pitchFamily="34" charset="0"/>
                        </a:rPr>
                        <a:t>англ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, франц., нем., исп.)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4365104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Arial" pitchFamily="34" charset="0"/>
              </a:rPr>
              <a:t>Получение аттестата об основном общем образовании  на основании успешного прохождения ГИА-9 </a:t>
            </a:r>
            <a:r>
              <a:rPr lang="ru-RU" dirty="0" smtClean="0">
                <a:solidFill>
                  <a:srgbClr val="FF0000"/>
                </a:solidFill>
                <a:cs typeface="Arial" pitchFamily="34" charset="0"/>
              </a:rPr>
              <a:t>по четырем </a:t>
            </a:r>
            <a:r>
              <a:rPr lang="ru-RU" dirty="0" smtClean="0">
                <a:cs typeface="Arial" pitchFamily="34" charset="0"/>
              </a:rPr>
              <a:t>учебным предметам – по двум обязательным предметам и двум предметам по выбору. </a:t>
            </a:r>
          </a:p>
          <a:p>
            <a:pPr algn="just"/>
            <a:endParaRPr lang="ru-RU" dirty="0" smtClean="0">
              <a:cs typeface="Arial" pitchFamily="34" charset="0"/>
            </a:endParaRPr>
          </a:p>
          <a:p>
            <a:pPr algn="just"/>
            <a:r>
              <a:rPr lang="ru-RU" dirty="0" smtClean="0">
                <a:cs typeface="Arial" pitchFamily="34" charset="0"/>
              </a:rPr>
              <a:t>Для участников с ОВЗ, детей-инвалидов, инвалидов по их желанию ГИА проводится только по обязательным предметам (русский язык и математика). Но данные участники вправе дополнить перечень учебных предметов не позднее чем за 2 недели до начала соответствующего экзамена.</a:t>
            </a:r>
          </a:p>
          <a:p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9458" name="Picture 2" descr="http://189131.selcdn.ru/leonardo/assets/uploads/attachments/3e7a_YR18ftr6UPudKkA2TsCObpS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2952328" cy="208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Нововведения 2020 года: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20271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1" y="0"/>
            <a:ext cx="212372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556792"/>
          <a:ext cx="8964488" cy="5301208"/>
        </p:xfrm>
        <a:graphic>
          <a:graphicData uri="http://schemas.openxmlformats.org/drawingml/2006/table">
            <a:tbl>
              <a:tblPr/>
              <a:tblGrid>
                <a:gridCol w="8964488"/>
              </a:tblGrid>
              <a:tr h="5301208">
                <a:tc>
                  <a:txBody>
                    <a:bodyPr/>
                    <a:lstStyle/>
                    <a:p>
                      <a:pPr algn="just"/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Добавлено</a:t>
                      </a:r>
                      <a:r>
                        <a:rPr lang="ru-RU" sz="2600" b="0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задания,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выполняемых на компьютере,</a:t>
                      </a:r>
                      <a:b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 информации средствами текстового редактора или</a:t>
                      </a:r>
                      <a:b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операционной системы (задание 11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algn="just"/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600" b="0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нализ </a:t>
                      </a: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содержимого каталогов файловой 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системы</a:t>
                      </a:r>
                      <a:r>
                        <a:rPr lang="ru-RU" sz="2600" b="0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(задание </a:t>
                      </a: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algn="l"/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600" b="0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с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оздание  </a:t>
                      </a: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презентации или текстового 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    (задание13</a:t>
                      </a: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b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Отсутствуют </a:t>
                      </a: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задания 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600" b="0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выбором ответа. Во </a:t>
                      </a: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всех 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заданиях</a:t>
                      </a:r>
                      <a:r>
                        <a:rPr lang="ru-RU" sz="2600" b="0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предусмотрен </a:t>
                      </a: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либо краткий, либо развёрнутый 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ответ.</a:t>
                      </a:r>
                    </a:p>
                    <a:p>
                      <a:pPr algn="just"/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Количество заданий </a:t>
                      </a: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сокращено до 15 при увеличении</a:t>
                      </a:r>
                      <a:b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6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времени на выполнение компьютерных </a:t>
                      </a:r>
                      <a:r>
                        <a:rPr lang="ru-RU" sz="26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заданий.</a:t>
                      </a:r>
                      <a:r>
                        <a:rPr lang="ru-RU" sz="2600" b="0" i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Структура КИМ по информатике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5854424" cy="4681728"/>
          </a:xfrm>
        </p:spPr>
        <p:txBody>
          <a:bodyPr>
            <a:normAutofit/>
          </a:bodyPr>
          <a:lstStyle/>
          <a:p>
            <a:r>
              <a:rPr lang="ru-RU" b="1" dirty="0" smtClean="0"/>
              <a:t>Часть 1 :</a:t>
            </a:r>
          </a:p>
          <a:p>
            <a:pPr>
              <a:buNone/>
            </a:pPr>
            <a:r>
              <a:rPr lang="ru-RU" b="1" dirty="0" smtClean="0"/>
              <a:t> 10 заданий с кратким </a:t>
            </a:r>
          </a:p>
          <a:p>
            <a:pPr>
              <a:buNone/>
            </a:pPr>
            <a:r>
              <a:rPr lang="ru-RU" b="1" dirty="0" smtClean="0"/>
              <a:t>ответом (10 баллов).</a:t>
            </a:r>
          </a:p>
          <a:p>
            <a:r>
              <a:rPr lang="ru-RU" b="1" dirty="0" smtClean="0"/>
              <a:t>Часть 2:  </a:t>
            </a:r>
          </a:p>
          <a:p>
            <a:pPr>
              <a:buNone/>
            </a:pPr>
            <a:r>
              <a:rPr lang="ru-RU" b="1" dirty="0" smtClean="0"/>
              <a:t>5 заданий,  для выполнения которых необходим компьютер  </a:t>
            </a:r>
          </a:p>
          <a:p>
            <a:pPr>
              <a:buNone/>
            </a:pPr>
            <a:r>
              <a:rPr lang="ru-RU" b="1" dirty="0" smtClean="0"/>
              <a:t>    (9 баллов). 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60121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9523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 работу по иностранному языку включено:</a:t>
            </a:r>
            <a:br>
              <a:rPr lang="ru-RU" b="1" dirty="0" smtClean="0"/>
            </a:br>
            <a:r>
              <a:rPr lang="ru-RU" b="1" dirty="0" smtClean="0"/>
              <a:t>- 31 задание с кратким ответом  (раздел 1 «Задания по </a:t>
            </a:r>
            <a:r>
              <a:rPr lang="ru-RU" b="1" dirty="0" err="1" smtClean="0"/>
              <a:t>аудированию</a:t>
            </a:r>
            <a:r>
              <a:rPr lang="ru-RU" b="1" dirty="0" smtClean="0"/>
              <a:t>», раздел 2</a:t>
            </a:r>
            <a:br>
              <a:rPr lang="ru-RU" b="1" dirty="0" smtClean="0"/>
            </a:br>
            <a:r>
              <a:rPr lang="ru-RU" b="1" dirty="0" smtClean="0"/>
              <a:t>«Задания по чтению», раздел 3 «Задания по грамматике и лексике») </a:t>
            </a:r>
          </a:p>
          <a:p>
            <a:r>
              <a:rPr lang="ru-RU" b="1" dirty="0" smtClean="0"/>
              <a:t>4 задания с развёрнутым ответом (раздел 4 «Задание по письменной речи» и</a:t>
            </a:r>
            <a:br>
              <a:rPr lang="ru-RU" b="1" dirty="0" smtClean="0"/>
            </a:br>
            <a:r>
              <a:rPr lang="ru-RU" b="1" dirty="0" smtClean="0"/>
              <a:t>раздел 5 «Задания по говорению») </a:t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задание 32  - это написание личного письма – объем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100–120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Если в личном письме менее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слов, то ответ на задание проверке не подлежит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Если в выполненном задании 32 более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132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слов, проверке подлежит только та часть ответа,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которая соответствует требуемому объему.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1208"/>
            <a:ext cx="8183880" cy="115212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772816"/>
            <a:ext cx="818388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dirty="0" smtClean="0"/>
              <a:t>Экзамен  включает в себя 24 задания:</a:t>
            </a:r>
          </a:p>
          <a:p>
            <a:pPr>
              <a:buNone/>
            </a:pPr>
            <a:r>
              <a:rPr lang="ru-RU" sz="3500" dirty="0" smtClean="0"/>
              <a:t>- 17 заданий с кратким ответом </a:t>
            </a:r>
          </a:p>
          <a:p>
            <a:pPr>
              <a:buNone/>
            </a:pPr>
            <a:r>
              <a:rPr lang="ru-RU" sz="3500" dirty="0" smtClean="0"/>
              <a:t>( 18 баллов)</a:t>
            </a:r>
          </a:p>
          <a:p>
            <a:pPr>
              <a:buNone/>
            </a:pPr>
            <a:r>
              <a:rPr lang="ru-RU" sz="3500" dirty="0" smtClean="0"/>
              <a:t>-  7 заданий с развёрнутым ответом (17 баллов)</a:t>
            </a:r>
            <a:br>
              <a:rPr lang="ru-RU" sz="3500" dirty="0" smtClean="0"/>
            </a:br>
            <a:endParaRPr lang="ru-RU" sz="3500" b="1" u="sng" dirty="0">
              <a:solidFill>
                <a:srgbClr val="FF0000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41277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ОГЭ по ИСТОРИИ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03238" y="1844675"/>
            <a:ext cx="81835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8760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 введены новые задания на работу с исторической картой, 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 увеличено число заданий на основе визуальных источников исторической информации,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 выделен блок заданий, проверяющих знание истории культуры, </a:t>
            </a: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- расширен спектр аналитических заданий.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E4761C"/>
                </a:solidFill>
              </a:rPr>
              <a:t>Новое в КИМ литературе</a:t>
            </a:r>
            <a:endParaRPr lang="ru-RU" sz="4400" b="1" dirty="0">
              <a:solidFill>
                <a:srgbClr val="E4761C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Допуск к ГИА-9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cs typeface="Arial" pitchFamily="34" charset="0"/>
              </a:rPr>
              <a:t>К ГИА </a:t>
            </a:r>
            <a:r>
              <a:rPr lang="ru-RU" dirty="0" smtClean="0">
                <a:cs typeface="Arial" pitchFamily="34" charset="0"/>
              </a:rPr>
              <a:t>допускаются </a:t>
            </a:r>
            <a:r>
              <a:rPr lang="ru-RU" dirty="0" smtClean="0">
                <a:solidFill>
                  <a:srgbClr val="FF0000"/>
                </a:solidFill>
                <a:cs typeface="Arial" pitchFamily="34" charset="0"/>
              </a:rPr>
              <a:t>обучающиеся</a:t>
            </a:r>
            <a:r>
              <a:rPr lang="ru-RU" dirty="0" smtClean="0">
                <a:cs typeface="Arial" pitchFamily="34" charset="0"/>
              </a:rPr>
              <a:t>:</a:t>
            </a:r>
          </a:p>
          <a:p>
            <a:pPr algn="just"/>
            <a:r>
              <a:rPr lang="ru-RU" dirty="0" smtClean="0">
                <a:cs typeface="Arial" pitchFamily="34" charset="0"/>
              </a:rPr>
              <a:t>не имеющие академической задолженности и    в полном объеме выполнившие учебный план или индивидуальный учебный план.</a:t>
            </a:r>
          </a:p>
          <a:p>
            <a:pPr algn="just"/>
            <a:r>
              <a:rPr lang="ru-RU" b="1" dirty="0" smtClean="0"/>
              <a:t>имеющие результат «зачет» за итоговое собеседование по русскому языку 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cs typeface="Arial" pitchFamily="34" charset="0"/>
              </a:rPr>
              <a:t>К ГИА </a:t>
            </a:r>
            <a:r>
              <a:rPr lang="ru-RU" dirty="0" smtClean="0">
                <a:cs typeface="Arial" pitchFamily="34" charset="0"/>
              </a:rPr>
              <a:t>допускаются </a:t>
            </a:r>
            <a:r>
              <a:rPr lang="ru-RU" dirty="0" smtClean="0">
                <a:solidFill>
                  <a:srgbClr val="FF0000"/>
                </a:solidFill>
                <a:cs typeface="Arial" pitchFamily="34" charset="0"/>
              </a:rPr>
              <a:t>экстерны</a:t>
            </a:r>
            <a:r>
              <a:rPr lang="ru-RU" dirty="0" smtClean="0">
                <a:cs typeface="Arial" pitchFamily="34" charset="0"/>
              </a:rPr>
              <a:t>:</a:t>
            </a:r>
          </a:p>
          <a:p>
            <a:pPr algn="just"/>
            <a:r>
              <a:rPr lang="ru-RU" dirty="0" smtClean="0">
                <a:cs typeface="Arial" pitchFamily="34" charset="0"/>
              </a:rPr>
              <a:t>При условии получения на промежуточной аттестации отметок не ниже удовлетворительных.</a:t>
            </a:r>
          </a:p>
          <a:p>
            <a:pPr algn="just">
              <a:buNone/>
            </a:pPr>
            <a:endParaRPr lang="ru-RU" dirty="0" smtClean="0">
              <a:cs typeface="Arial" pitchFamily="34" charset="0"/>
            </a:endParaRPr>
          </a:p>
          <a:p>
            <a:pPr algn="just">
              <a:buNone/>
            </a:pPr>
            <a:endParaRPr lang="ru-RU" dirty="0" smtClean="0">
              <a:cs typeface="Arial" pitchFamily="34" charset="0"/>
            </a:endParaRPr>
          </a:p>
          <a:p>
            <a:pPr algn="just"/>
            <a:r>
              <a:rPr lang="ru-RU" b="1" dirty="0" smtClean="0"/>
              <a:t>имеющие результат «зачет» за итоговое собеседование по русскому языку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67544" y="1988840"/>
            <a:ext cx="81835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556792"/>
          <a:ext cx="8640960" cy="493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020"/>
                <a:gridCol w="1199223"/>
                <a:gridCol w="1693020"/>
                <a:gridCol w="4055697"/>
              </a:tblGrid>
              <a:tr h="732081"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Часть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заданий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Макс. первичный </a:t>
                      </a:r>
                    </a:p>
                    <a:p>
                      <a:r>
                        <a:rPr lang="ru-RU" dirty="0" smtClean="0"/>
                        <a:t>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Типы заданий</a:t>
                      </a:r>
                      <a:endParaRPr lang="ru-RU" dirty="0"/>
                    </a:p>
                  </a:txBody>
                  <a:tcPr/>
                </a:tc>
              </a:tr>
              <a:tr h="732081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Ч.1</a:t>
                      </a:r>
                    </a:p>
                    <a:p>
                      <a:r>
                        <a:rPr lang="ru-RU" dirty="0" smtClean="0"/>
                        <a:t>(выбор </a:t>
                      </a:r>
                    </a:p>
                    <a:p>
                      <a:r>
                        <a:rPr lang="ru-RU" dirty="0" smtClean="0"/>
                        <a:t>из 2-х вариантов)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с развернутым ответом (3-5 предложений)</a:t>
                      </a:r>
                      <a:endParaRPr lang="ru-RU" dirty="0"/>
                    </a:p>
                  </a:txBody>
                  <a:tcPr/>
                </a:tc>
              </a:tr>
              <a:tr h="8737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 сопоставительного характера с развернутым ответом (3-5 предложений)</a:t>
                      </a:r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dirty="0" smtClean="0"/>
                        <a:t>Ч.2 </a:t>
                      </a:r>
                    </a:p>
                    <a:p>
                      <a:r>
                        <a:rPr lang="ru-RU" dirty="0" smtClean="0"/>
                        <a:t>(выбор из 5 заданий)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Задание с развернутым ответом (сочинение  не менее 200 слов)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за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 все ответы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081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03238" y="1844675"/>
            <a:ext cx="81835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3999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83880" cy="42484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algn="just"/>
            <a:endParaRPr lang="ru-RU" sz="3600" dirty="0" smtClean="0"/>
          </a:p>
          <a:p>
            <a:pPr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51520" y="3140968"/>
            <a:ext cx="1800200" cy="1224136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31 балл</a:t>
            </a:r>
            <a:endParaRPr lang="ru-RU" sz="2400" b="1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051720" y="1196752"/>
            <a:ext cx="1584176" cy="5400600"/>
          </a:xfrm>
          <a:prstGeom prst="flowChartProcess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</a:t>
            </a:r>
          </a:p>
          <a:p>
            <a:pPr algn="ctr"/>
            <a:r>
              <a:rPr lang="ru-RU" sz="2000" b="1" dirty="0" smtClean="0"/>
              <a:t>заданий:</a:t>
            </a:r>
          </a:p>
          <a:p>
            <a:pPr algn="ctr"/>
            <a:r>
              <a:rPr lang="ru-RU" sz="2800" b="1" dirty="0" smtClean="0"/>
              <a:t>8</a:t>
            </a:r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2800" b="1" dirty="0" smtClean="0"/>
              <a:t>9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10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3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3707904" y="1556792"/>
            <a:ext cx="5184576" cy="115212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 – одна цифра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3779912" y="2924944"/>
            <a:ext cx="5112568" cy="115212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 – слово или словосочетание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3779912" y="4221088"/>
            <a:ext cx="5184576" cy="108012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Ответ – последовательность цифр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3779912" y="5517232"/>
            <a:ext cx="5112568" cy="115212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Развернутый ответ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2736"/>
          </a:xfrm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564904"/>
            <a:ext cx="4860032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Освобождение от ГИА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Обучающиеся, являющиеся в текущем учебном году победителями или призерами заключительного этапа всероссийской олимпиады школьников, членами сборных  команд РФ, участвовавших в международных олимпиадах и сформированных в порядке, устанавливаемом Министерством просвещения РФ  </a:t>
            </a:r>
            <a:r>
              <a:rPr lang="ru-RU" dirty="0" smtClean="0">
                <a:solidFill>
                  <a:srgbClr val="FF0000"/>
                </a:solidFill>
              </a:rPr>
              <a:t>освобождаются от ГИА по учебному предмету, соответствующему профилю всероссийской олимпиады школьников, международной олимпиады.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916832"/>
            <a:ext cx="4040188" cy="216024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Участники ГИА с ОВЗ при предъявлении копии рекомендации ПМПК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752" y="4077071"/>
            <a:ext cx="4041648" cy="22127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200" b="1" dirty="0" smtClean="0"/>
              <a:t>Участники ГИА дети-инвалиды и инвалиды при предъявлении справки, подтверждающей инвалидность</a:t>
            </a:r>
            <a:endParaRPr lang="ru-RU" sz="2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1772816"/>
            <a:ext cx="4038600" cy="4520759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000" dirty="0" smtClean="0"/>
              <a:t>по желанию проведение ГВЭ по всем предметам в устной форме;</a:t>
            </a:r>
          </a:p>
          <a:p>
            <a:r>
              <a:rPr lang="ru-RU" sz="2000" dirty="0" smtClean="0"/>
              <a:t>отдельная аудитория;</a:t>
            </a:r>
          </a:p>
          <a:p>
            <a:r>
              <a:rPr lang="ru-RU" sz="2000" dirty="0" smtClean="0"/>
              <a:t>увеличение продолжительности экзамена на 1,5 часа , а итогового собеседования на 30 минут;</a:t>
            </a:r>
          </a:p>
          <a:p>
            <a:r>
              <a:rPr lang="ru-RU" sz="2000" dirty="0" smtClean="0"/>
              <a:t>организация питания и перерывов для процедур</a:t>
            </a:r>
          </a:p>
          <a:p>
            <a:r>
              <a:rPr lang="ru-RU" sz="2000" dirty="0" smtClean="0"/>
              <a:t>проведение ГИА на дому.</a:t>
            </a:r>
          </a:p>
          <a:p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Условия, учитывающие состояние здоровья участников ГИА с ОВЗ, детей-инвалидов, инвалидов </a:t>
            </a:r>
            <a:r>
              <a:rPr lang="ru-RU" sz="2000" b="1" dirty="0" smtClean="0">
                <a:solidFill>
                  <a:schemeClr val="tx1"/>
                </a:solidFill>
              </a:rPr>
              <a:t>(п.44 Порядка)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2687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Сроки и места ознакомления 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результатами ИС и ГИА-9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052736"/>
            <a:ext cx="818388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u="sng" dirty="0" smtClean="0"/>
              <a:t>Ознакомление </a:t>
            </a:r>
            <a:r>
              <a:rPr lang="ru-RU" sz="3200" dirty="0" smtClean="0"/>
              <a:t>участников ГИА с утвержденными председателем ГЭК результатами ГИА по учебному предмету осуществляется </a:t>
            </a:r>
            <a:r>
              <a:rPr lang="ru-RU" sz="3200" u="sng" dirty="0" smtClean="0"/>
              <a:t>в течение одного рабочего дня со дня их передачи в образовательные организации. </a:t>
            </a:r>
            <a:r>
              <a:rPr lang="ru-RU" sz="3200" dirty="0" smtClean="0"/>
              <a:t>Указанный день считается официальным днем объявления результатов.</a:t>
            </a:r>
          </a:p>
          <a:p>
            <a:pPr algn="just"/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Повторный допуск к сдаче ГИА по решению ГЭК   в резервные сроки.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технический сбой во время записи ответа  при сдаче раздела «Говорение» по иностранному языку </a:t>
            </a:r>
            <a:endParaRPr lang="ru-RU" sz="2400" dirty="0" smtClean="0">
              <a:cs typeface="Arial" pitchFamily="34" charset="0"/>
            </a:endParaRPr>
          </a:p>
          <a:p>
            <a:r>
              <a:rPr lang="ru-RU" sz="2400" dirty="0" smtClean="0"/>
              <a:t>участники ГИА, получившие на ГИА неудовлетворительный результаты не более чем по двум учебным предметам ( участники с ОВЗ, дети-инвалиды и инвалиды </a:t>
            </a:r>
            <a:r>
              <a:rPr lang="ru-RU" sz="2400" u="sng" dirty="0" smtClean="0"/>
              <a:t>, сдающие только 2 экзамена , могут пересдать 1 учебный предмет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участники ГИА, не явившиеся на экзамен по уважительным причинам, подтвержденным документально;</a:t>
            </a:r>
          </a:p>
          <a:p>
            <a:r>
              <a:rPr lang="ru-RU" sz="2400" dirty="0" smtClean="0"/>
              <a:t>участники ГИА, не завершившие экзаменационную работу по уважительным причинам, подтвержденным документально;</a:t>
            </a:r>
          </a:p>
          <a:p>
            <a:r>
              <a:rPr lang="ru-RU" sz="2400" dirty="0" smtClean="0"/>
              <a:t>участники ГИА, апелляции которых о нарушениях порядка проведения ГИА конфликтной комиссией были удовлетворены и участники, чьи результаты были аннулированы по решению председателя ГЭК из-за фактов нарушений , совершенных лицами, привлекаемыми к проведению ГИА.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ПОЛЕЗНЫЕ САЙТЫ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052736"/>
            <a:ext cx="8503920" cy="1728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ФИПИ: </a:t>
            </a:r>
            <a:r>
              <a:rPr lang="en-US" sz="2000" b="1" dirty="0" smtClean="0">
                <a:hlinkClick r:id="rId2"/>
              </a:rPr>
              <a:t>http://www.fipi.ru/</a:t>
            </a:r>
            <a:r>
              <a:rPr lang="ru-RU" sz="2000" b="1" dirty="0" smtClean="0"/>
              <a:t>      ГИА - 9: </a:t>
            </a:r>
            <a:r>
              <a:rPr lang="en-US" sz="2000" b="1" dirty="0" smtClean="0">
                <a:hlinkClick r:id="rId3"/>
              </a:rPr>
              <a:t>http://gia.edu.ru/ru/</a:t>
            </a:r>
            <a:r>
              <a:rPr lang="ru-RU" sz="2000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/>
              <a:t>Управление образования г.о.Мытищи: </a:t>
            </a:r>
            <a:endParaRPr lang="en-US" sz="2200" b="1" dirty="0" smtClean="0"/>
          </a:p>
          <a:p>
            <a:pPr>
              <a:buNone/>
            </a:pPr>
            <a:r>
              <a:rPr lang="en-US" sz="2200" b="1" dirty="0" smtClean="0">
                <a:hlinkClick r:id="rId4"/>
              </a:rPr>
              <a:t>     http</a:t>
            </a:r>
            <a:r>
              <a:rPr lang="ru-RU" sz="2200" b="1" dirty="0" smtClean="0">
                <a:hlinkClick r:id="rId4"/>
              </a:rPr>
              <a:t>:</a:t>
            </a:r>
            <a:r>
              <a:rPr lang="en-US" sz="2200" b="1" dirty="0" smtClean="0">
                <a:hlinkClick r:id="rId4"/>
              </a:rPr>
              <a:t>//edu-mytyshi.ru</a:t>
            </a:r>
            <a:r>
              <a:rPr lang="en-US" sz="2200" b="1" dirty="0" smtClean="0"/>
              <a:t> </a:t>
            </a:r>
            <a:endParaRPr lang="ru-RU" sz="2200" b="1" dirty="0"/>
          </a:p>
        </p:txBody>
      </p:sp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Контактная информация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Управление образования администрации городского округа Мытищи: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Сухорукова Ирина Валерьевна, заместитель начальника Управления образования - </a:t>
            </a:r>
          </a:p>
          <a:p>
            <a:pPr>
              <a:buNone/>
            </a:pPr>
            <a:r>
              <a:rPr lang="ru-RU" sz="2800" dirty="0" smtClean="0"/>
              <a:t>    - 8(495) 583-86-13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«Горячая линия» по вопросам общего образования – 8(495) 586-13-43.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59757" r="17129" b="54286"/>
          <a:stretch>
            <a:fillRect/>
          </a:stretch>
        </p:blipFill>
        <p:spPr bwMode="auto">
          <a:xfrm>
            <a:off x="539552" y="548680"/>
            <a:ext cx="1379402" cy="4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img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80156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9807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Модель проведения итогового собеседования по русскому языку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4976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7647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Изменения в ИС 2020 года: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844824"/>
            <a:ext cx="8183880" cy="42484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 algn="just"/>
            <a:endParaRPr lang="ru-RU" sz="3600" dirty="0" smtClean="0"/>
          </a:p>
          <a:p>
            <a:pPr>
              <a:buNone/>
            </a:pPr>
            <a:endParaRPr lang="ru-RU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1520" y="908720"/>
          <a:ext cx="8712968" cy="5760640"/>
        </p:xfrm>
        <a:graphic>
          <a:graphicData uri="http://schemas.openxmlformats.org/presentationml/2006/ole">
            <p:oleObj spid="_x0000_s1026" name="PDF" r:id="rId3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20379" y="855663"/>
            <a:ext cx="3000375" cy="481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ДЕНЬ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33845" y="1480953"/>
            <a:ext cx="3218584" cy="10269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77152" y="1471581"/>
            <a:ext cx="3843319" cy="10363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820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8" y="26988"/>
            <a:ext cx="1788319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004048" y="854076"/>
            <a:ext cx="3816424" cy="481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9556" y="3573017"/>
            <a:ext cx="1834754" cy="1944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9556" y="4077072"/>
            <a:ext cx="18347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ДОПУСК</a:t>
            </a:r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2195736" y="3068959"/>
            <a:ext cx="4680520" cy="79791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2222556" y="4221088"/>
            <a:ext cx="4725708" cy="86409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0306" y="5373217"/>
            <a:ext cx="4667958" cy="864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214" name="TextBox 16"/>
          <p:cNvSpPr txBox="1">
            <a:spLocks noChangeArrowheads="1"/>
          </p:cNvSpPr>
          <p:nvPr/>
        </p:nvSpPr>
        <p:spPr bwMode="auto">
          <a:xfrm>
            <a:off x="2784872" y="3284984"/>
            <a:ext cx="4019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ПОЛУЧИВШИЕ «НЕЗАЧЕТ»</a:t>
            </a:r>
          </a:p>
        </p:txBody>
      </p:sp>
      <p:sp>
        <p:nvSpPr>
          <p:cNvPr id="8215" name="TextBox 20"/>
          <p:cNvSpPr txBox="1">
            <a:spLocks noChangeArrowheads="1"/>
          </p:cNvSpPr>
          <p:nvPr/>
        </p:nvSpPr>
        <p:spPr bwMode="auto">
          <a:xfrm>
            <a:off x="2456260" y="4293096"/>
            <a:ext cx="44920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 ЯВИВШИЕСЯ ПО УВАЖИТЕЛЬНОЙ ПРИЧИНЕ</a:t>
            </a:r>
          </a:p>
        </p:txBody>
      </p:sp>
      <p:sp>
        <p:nvSpPr>
          <p:cNvPr id="8216" name="TextBox 21"/>
          <p:cNvSpPr txBox="1">
            <a:spLocks noChangeArrowheads="1"/>
          </p:cNvSpPr>
          <p:nvPr/>
        </p:nvSpPr>
        <p:spPr bwMode="auto">
          <a:xfrm>
            <a:off x="2339753" y="5373216"/>
            <a:ext cx="4608512" cy="800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НЕ ЗАВЕРШИВШИЕ ПО УВАЖИТЕЛЬНОЙ ПРИЧИНЕ</a:t>
            </a:r>
          </a:p>
        </p:txBody>
      </p:sp>
      <p:pic>
        <p:nvPicPr>
          <p:cNvPr id="8217" name="Рисунок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8669" y="4654550"/>
            <a:ext cx="9286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020272" y="3645024"/>
            <a:ext cx="15474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ДВУХ РАЗ</a:t>
            </a:r>
          </a:p>
        </p:txBody>
      </p:sp>
      <p:sp>
        <p:nvSpPr>
          <p:cNvPr id="2" name="Овал 1"/>
          <p:cNvSpPr/>
          <p:nvPr/>
        </p:nvSpPr>
        <p:spPr>
          <a:xfrm>
            <a:off x="8549879" y="6324600"/>
            <a:ext cx="409575" cy="4905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836712"/>
            <a:ext cx="8520871" cy="151606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ОЦЕНИВАНИЕ ОТВЕТОВ 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КАЛЕНДАРНЫХ ДНЕЙ 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ПРОВЕДЕНИЯ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98" y="26988"/>
            <a:ext cx="1788319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557213"/>
            <a:ext cx="3407569" cy="2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88407" y="2636913"/>
            <a:ext cx="40374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является </a:t>
            </a:r>
          </a:p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«зачёт» или    «незачёт»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l="46132" t="6110" r="45168" b="9474"/>
          <a:stretch/>
        </p:blipFill>
        <p:spPr>
          <a:xfrm>
            <a:off x="7274294" y="5013177"/>
            <a:ext cx="1042122" cy="179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2" name="Рисунок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854" y="2763838"/>
            <a:ext cx="18216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044" y="2797176"/>
            <a:ext cx="1757363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TextBox 5"/>
          <p:cNvSpPr txBox="1">
            <a:spLocks noChangeArrowheads="1"/>
          </p:cNvSpPr>
          <p:nvPr/>
        </p:nvSpPr>
        <p:spPr bwMode="auto">
          <a:xfrm>
            <a:off x="1763689" y="5516563"/>
            <a:ext cx="1568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ЗАЧЁТ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7379" y="5516563"/>
            <a:ext cx="44312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 БОЛЕЕ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3848" y="5454651"/>
            <a:ext cx="448990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/>
          <a:srcRect l="46132" t="6110" r="45168" b="9474"/>
          <a:stretch/>
        </p:blipFill>
        <p:spPr>
          <a:xfrm flipH="1">
            <a:off x="827581" y="4869160"/>
            <a:ext cx="936105" cy="192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/>
          <p:cNvSpPr/>
          <p:nvPr/>
        </p:nvSpPr>
        <p:spPr>
          <a:xfrm>
            <a:off x="8354616" y="6100764"/>
            <a:ext cx="514350" cy="6953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5216</TotalTime>
  <Words>1591</Words>
  <Application>Microsoft Office PowerPoint</Application>
  <PresentationFormat>Экран (4:3)</PresentationFormat>
  <Paragraphs>340</Paragraphs>
  <Slides>50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Официальная</vt:lpstr>
      <vt:lpstr>PDF</vt:lpstr>
      <vt:lpstr>Слайд 1</vt:lpstr>
      <vt:lpstr>Нормативно – правовые документы ГИА</vt:lpstr>
      <vt:lpstr>ГИА – 9 в 2020 году</vt:lpstr>
      <vt:lpstr>Допуск к ГИА-9</vt:lpstr>
      <vt:lpstr>Слайд 5</vt:lpstr>
      <vt:lpstr>Модель проведения итогового собеседования по русскому языку</vt:lpstr>
      <vt:lpstr>Изменения в ИС 2020 года:</vt:lpstr>
      <vt:lpstr>Слайд 8</vt:lpstr>
      <vt:lpstr>Слайд 9</vt:lpstr>
      <vt:lpstr>Слайд 10</vt:lpstr>
      <vt:lpstr>Слайд 11</vt:lpstr>
      <vt:lpstr>Периоды проведения ГИА</vt:lpstr>
      <vt:lpstr>Расписание ГИА-9 – 2020  (приказ Минпросвещения России и Рособрнадзора  от  14.11.2019 №610/1560)</vt:lpstr>
      <vt:lpstr>ПУНКТЫ  ПРОВЕДЕНИЕ   ГИА -9 </vt:lpstr>
      <vt:lpstr>Перечень запрещенных средств  в пунктах проведения собеседования по русскому языку м пунктах проведения экзаменов</vt:lpstr>
      <vt:lpstr>Продолжительность экзаменов ГИА-9  (приказ Минпросвещения России и Рособрнадзора от  14.11.2019 №610/1560)</vt:lpstr>
      <vt:lpstr>Разрешенные дополнительные устройства и материалы по ОГЭ и ГВЭ  (приказ Минпросвещения России и Рособрнадзора от  14.11.2019 №610/1560)  </vt:lpstr>
      <vt:lpstr>Организационные изменения при проведении ГИА-9</vt:lpstr>
      <vt:lpstr> Изменения  максимальных баллов ОГЭ в 2020 году</vt:lpstr>
      <vt:lpstr> Шкала перевода баллов ОГЭ  2020 года в оценки</vt:lpstr>
      <vt:lpstr>Нововведения 2020 года:</vt:lpstr>
      <vt:lpstr>Слайд 22</vt:lpstr>
      <vt:lpstr>Слайд 23</vt:lpstr>
      <vt:lpstr>Слайд 24</vt:lpstr>
      <vt:lpstr>п</vt:lpstr>
      <vt:lpstr>Слайд 26</vt:lpstr>
      <vt:lpstr>Нововведения 2020 года:</vt:lpstr>
      <vt:lpstr>Слайд 28</vt:lpstr>
      <vt:lpstr>Дополнительные материалы  и оборудование на экзамене по химии</vt:lpstr>
      <vt:lpstr>Нововведения 2020 года:</vt:lpstr>
      <vt:lpstr>Структура КИМ по информатике</vt:lpstr>
      <vt:lpstr>Слайд 32</vt:lpstr>
      <vt:lpstr>Слайд 33</vt:lpstr>
      <vt:lpstr>Слайд 34</vt:lpstr>
      <vt:lpstr>Слайд 35</vt:lpstr>
      <vt:lpstr>Слайд 36</vt:lpstr>
      <vt:lpstr>Слайд 37</vt:lpstr>
      <vt:lpstr>ОГЭ по ИСТОРИИ</vt:lpstr>
      <vt:lpstr>Новое в КИМ литературе</vt:lpstr>
      <vt:lpstr>Слайд 40</vt:lpstr>
      <vt:lpstr>Слайд 41</vt:lpstr>
      <vt:lpstr>Слайд 42</vt:lpstr>
      <vt:lpstr>Слайд 43</vt:lpstr>
      <vt:lpstr>Освобождение от ГИА</vt:lpstr>
      <vt:lpstr>Условия, учитывающие состояние здоровья участников ГИА с ОВЗ, детей-инвалидов, инвалидов (п.44 Порядка) </vt:lpstr>
      <vt:lpstr>Сроки и места ознакомления  с результатами ИС и ГИА-9</vt:lpstr>
      <vt:lpstr>Повторный допуск к сдаче ГИА по решению ГЭК   в резервные сроки. </vt:lpstr>
      <vt:lpstr>ПОЛЕЗНЫЕ САЙТЫ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Асус</dc:creator>
  <cp:lastModifiedBy>Администратор безопасности</cp:lastModifiedBy>
  <cp:revision>645</cp:revision>
  <dcterms:created xsi:type="dcterms:W3CDTF">2016-05-14T13:44:58Z</dcterms:created>
  <dcterms:modified xsi:type="dcterms:W3CDTF">2020-01-20T07:03:28Z</dcterms:modified>
</cp:coreProperties>
</file>