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8" r:id="rId3"/>
    <p:sldId id="297" r:id="rId4"/>
    <p:sldId id="296" r:id="rId5"/>
    <p:sldId id="286" r:id="rId6"/>
    <p:sldId id="291" r:id="rId7"/>
    <p:sldId id="292" r:id="rId8"/>
    <p:sldId id="299" r:id="rId9"/>
    <p:sldId id="300" r:id="rId10"/>
    <p:sldId id="301" r:id="rId11"/>
    <p:sldId id="302" r:id="rId12"/>
    <p:sldId id="304" r:id="rId13"/>
    <p:sldId id="305" r:id="rId14"/>
    <p:sldId id="303" r:id="rId15"/>
    <p:sldId id="306" r:id="rId16"/>
    <p:sldId id="308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39193" y="1700169"/>
            <a:ext cx="6173109" cy="412934"/>
          </a:xfrm>
          <a:prstGeom prst="rect">
            <a:avLst/>
          </a:prstGeom>
        </p:spPr>
        <p:txBody>
          <a:bodyPr wrap="square" lIns="0" tIns="43637" rIns="87272" bIns="43637">
            <a:noAutofit/>
          </a:bodyPr>
          <a:lstStyle>
            <a:lvl1pPr algn="l">
              <a:lnSpc>
                <a:spcPts val="2405"/>
              </a:lnSpc>
              <a:defRPr sz="3200" b="0" cap="all" spc="143" baseline="0">
                <a:solidFill>
                  <a:srgbClr val="0069AF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106493" cy="2592288"/>
          </a:xfrm>
        </p:spPr>
        <p:txBody>
          <a:bodyPr/>
          <a:lstStyle/>
          <a:p>
            <a:pPr algn="ctr" defTabSz="872722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результатов оценочных процедур в управлении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школой: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Циклограмма практических действий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Тюрина Наталья Владимировна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28600"/>
            <a:ext cx="3268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УМК каждого предмета, учителя, параллели в контексте элементов содержания реализуемого образования (квалификация учителя – в этом блоке)</a:t>
            </a:r>
          </a:p>
          <a:p>
            <a:r>
              <a:rPr lang="ru-RU" dirty="0"/>
              <a:t>Методическая </a:t>
            </a:r>
            <a:r>
              <a:rPr lang="ru-RU" dirty="0" smtClean="0"/>
              <a:t>служба (</a:t>
            </a:r>
            <a:r>
              <a:rPr lang="ru-RU" dirty="0"/>
              <a:t>в школе, вне школы?)</a:t>
            </a:r>
          </a:p>
          <a:p>
            <a:r>
              <a:rPr lang="ru-RU" dirty="0" smtClean="0"/>
              <a:t>Служба психологической поддержки (в школе, вне школы?)</a:t>
            </a:r>
          </a:p>
          <a:p>
            <a:r>
              <a:rPr lang="ru-RU" dirty="0" smtClean="0"/>
              <a:t>Система дополнительного образования и воспитательной работы </a:t>
            </a:r>
          </a:p>
          <a:p>
            <a:r>
              <a:rPr lang="ru-RU" dirty="0" smtClean="0"/>
              <a:t>Организация образовательного процесса (расписание и иные орг. схемы)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</a:t>
            </a:r>
            <a:r>
              <a:rPr lang="ru-RU" sz="3600" b="1" dirty="0" smtClean="0">
                <a:solidFill>
                  <a:srgbClr val="0070C0"/>
                </a:solidFill>
              </a:rPr>
              <a:t>озможные варианты причин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Взрослые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6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Как связаны причины и возможные решения?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Шаг 3 – Проекты управленческих решений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1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Учащиеся не решают задачи по математике, физике, химии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/>
          <a:lstStyle/>
          <a:p>
            <a:r>
              <a:rPr lang="ru-RU" dirty="0" smtClean="0"/>
              <a:t>Причина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Дефицит </a:t>
            </a:r>
            <a:r>
              <a:rPr lang="ru-RU" dirty="0"/>
              <a:t>осознанного </a:t>
            </a:r>
            <a:r>
              <a:rPr lang="ru-RU" dirty="0" smtClean="0"/>
              <a:t>чтения, формирующийся в семье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Возможный вариант управленческого действия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Реализация системы мер компенсаторного характера на стыке обучения и дополнительного образования – ребенок должен видеть каждый день книги и использовать в жизни:</a:t>
            </a:r>
          </a:p>
          <a:p>
            <a:r>
              <a:rPr lang="ru-RU" dirty="0" smtClean="0"/>
              <a:t>Библиотека «выходит» в коридоры и классы</a:t>
            </a:r>
          </a:p>
          <a:p>
            <a:r>
              <a:rPr lang="ru-RU" dirty="0" smtClean="0"/>
              <a:t>Конкурсы по чтению</a:t>
            </a:r>
          </a:p>
          <a:p>
            <a:r>
              <a:rPr lang="ru-RU" dirty="0" smtClean="0"/>
              <a:t>Фестивали (например школьных или семейных театров)</a:t>
            </a:r>
          </a:p>
          <a:p>
            <a:r>
              <a:rPr lang="ru-RU" dirty="0" err="1" smtClean="0"/>
              <a:t>Самопрезентации</a:t>
            </a:r>
            <a:r>
              <a:rPr lang="ru-RU" dirty="0" smtClean="0"/>
              <a:t> на уроках</a:t>
            </a:r>
          </a:p>
          <a:p>
            <a:r>
              <a:rPr lang="ru-RU" dirty="0" smtClean="0"/>
              <a:t>Пишем открытки друзьям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0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5040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Учащиеся не освоили целые содержательные блоки («провалы»)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040188" cy="416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УМК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Кадры (смена педагогов в течении года по предмету, профессиональные проблемные поля конкретного учителя в контексте содержания реализуемого образования)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Низкая мотивация детей, вызванная психофизическими особенностями развития (на каждом этапе свои)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Низкая вовлеченность родителей в образовательный процесс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Возможный вариант управленческого действия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04456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Приведение в соответствие с действующими ФГОС используемые УМК (и всех их элементы между собой)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Повышение квалификации конкретного учителя под конкретную задачу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Создание для каждого ребенка условий «успешности»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Определение роли соучастника родителям в педагогической системе школы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836712"/>
            <a:ext cx="8363272" cy="4925144"/>
          </a:xfrm>
        </p:spPr>
        <p:txBody>
          <a:bodyPr>
            <a:normAutofit fontScale="92500"/>
          </a:bodyPr>
          <a:lstStyle/>
          <a:p>
            <a:r>
              <a:rPr lang="ru-RU" dirty="0"/>
              <a:t>н</a:t>
            </a:r>
            <a:r>
              <a:rPr lang="ru-RU" dirty="0" smtClean="0"/>
              <a:t>ачальная школа – чем раньше «поймаем» проблему и преодолеем, тем проще нам будет далее</a:t>
            </a:r>
          </a:p>
          <a:p>
            <a:r>
              <a:rPr lang="ru-RU" dirty="0" smtClean="0"/>
              <a:t>5 и 6 класс – надо убедиться, что адаптация к предметной модели прошла успешно и все базовые элементы содержания по русскому языку, литературе и математике реализованы в полном объеме</a:t>
            </a:r>
          </a:p>
          <a:p>
            <a:r>
              <a:rPr lang="ru-RU" dirty="0" smtClean="0"/>
              <a:t>7-9 классы – «переходный возраст» – в фокусе социализация и межличностные отношения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62" y="-171400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Зоны особенного внимания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3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Единый образовательный план</a:t>
            </a:r>
            <a:r>
              <a:rPr lang="ru-RU" dirty="0" smtClean="0"/>
              <a:t>, объединяющий обучение (предметы, уроки, факультативы), дополнительное образование (кружки в контексте образовательных задач и четко отвечающие психофизическим, этническим, гендерным особенностям детей), мероприятия воспитательного блока – </a:t>
            </a:r>
            <a:r>
              <a:rPr lang="ru-RU" b="1" dirty="0" smtClean="0"/>
              <a:t>все что делаем подчинено одной понятной для всех цели</a:t>
            </a:r>
          </a:p>
          <a:p>
            <a:pPr algn="just"/>
            <a:r>
              <a:rPr lang="ru-RU" b="1" dirty="0" smtClean="0"/>
              <a:t>В фокусе – «отстающие» </a:t>
            </a:r>
            <a:r>
              <a:rPr lang="ru-RU" dirty="0" smtClean="0"/>
              <a:t>(перемещение ресурсов школы в первую очередь на тех кто больше всего в них нуждается – и дети и педагоги)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Шаг 4 – Оценка ресурсов и планирование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5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Программа «перезагрузки» занимает от двух до пяти лет </a:t>
            </a:r>
          </a:p>
          <a:p>
            <a:pPr marL="0" indent="0" algn="ctr">
              <a:buNone/>
            </a:pPr>
            <a:r>
              <a:rPr lang="ru-RU" dirty="0" smtClean="0"/>
              <a:t>(зависит от сложности причин и факторов)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Первые результаты – через год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Первые системные изменения – через 24 месяца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Шаг 5 – Реализация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1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106493" cy="2592288"/>
          </a:xfrm>
        </p:spPr>
        <p:txBody>
          <a:bodyPr/>
          <a:lstStyle/>
          <a:p>
            <a:pPr algn="ctr" defTabSz="872722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результатов оценочных процедур в управлении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школой: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Циклограмма практических действий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Тюрина Наталья Владимировна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28600"/>
            <a:ext cx="3268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Формирование понимания с кем и какими проблемами мы работаем?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Шаг 1 – Сбор данных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Детей - из семей в сложных социально-экономических контекстах</a:t>
            </a:r>
          </a:p>
          <a:p>
            <a:r>
              <a:rPr lang="ru-RU" dirty="0" smtClean="0"/>
              <a:t>Дети - из семей мигрантов (язык и ментальность)</a:t>
            </a:r>
          </a:p>
          <a:p>
            <a:r>
              <a:rPr lang="ru-RU" dirty="0" smtClean="0"/>
              <a:t>Дети – из не читающих семей</a:t>
            </a:r>
          </a:p>
          <a:p>
            <a:r>
              <a:rPr lang="ru-RU" dirty="0" smtClean="0"/>
              <a:t>Дети с особыми потребностями, в том числе не получившие социально-педагогической проблемы на предыдущем этапе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Задача: повышение качества образования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внешние факторы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4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Какие именно элементы образовательной программы не осваивают ученики?</a:t>
            </a:r>
          </a:p>
          <a:p>
            <a:r>
              <a:rPr lang="ru-RU" dirty="0"/>
              <a:t>У</a:t>
            </a:r>
            <a:r>
              <a:rPr lang="ru-RU" dirty="0" smtClean="0"/>
              <a:t> кого (классы, параллели, предметы) у нас проблемы?</a:t>
            </a:r>
          </a:p>
          <a:p>
            <a:r>
              <a:rPr lang="ru-RU" dirty="0" smtClean="0"/>
              <a:t>На каком этапе обучения (в каком классе, полугодие, четверть) не произошло отработки и формирования необходимых умений и навыков? </a:t>
            </a:r>
          </a:p>
          <a:p>
            <a:r>
              <a:rPr lang="ru-RU" dirty="0" smtClean="0"/>
              <a:t>Как выстроена в школа педагогическая система каждого этапа (параллели обучения)?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Задача: повышение качества образования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внутренние факторы школы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4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65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2312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65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" y="476672"/>
            <a:ext cx="9137258" cy="59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65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298"/>
            <a:ext cx="6624737" cy="66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4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Формирование понимания </a:t>
            </a:r>
            <a:r>
              <a:rPr lang="ru-RU" b="1" dirty="0" smtClean="0"/>
              <a:t>почему не работает (имеет «проблемные поля») наша педагогическая система?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Шаг 2 – Определение причин, вызывающих «проблемные поля» - на основе данных, которые мы собрали – анализ ситуации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дефицит навыка осознанного чтения – как следствие «провал» по математике, русскому языку и ключевым предметным областям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 и иные психологические особенности (в том числе </a:t>
            </a:r>
            <a:r>
              <a:rPr lang="ru-RU" dirty="0" err="1" smtClean="0"/>
              <a:t>дислексия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синдром недостатка внимания </a:t>
            </a:r>
          </a:p>
          <a:p>
            <a:r>
              <a:rPr lang="ru-RU" dirty="0"/>
              <a:t>п</a:t>
            </a:r>
            <a:r>
              <a:rPr lang="ru-RU" dirty="0" smtClean="0"/>
              <a:t>убертатный период («переходный» возраст – с 6 класса…)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</a:t>
            </a:r>
            <a:r>
              <a:rPr lang="ru-RU" sz="3600" b="1" dirty="0" smtClean="0">
                <a:solidFill>
                  <a:srgbClr val="0070C0"/>
                </a:solidFill>
              </a:rPr>
              <a:t>озможные варианты причин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Дети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626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Использование результатов оценочных процедур в управлении школой: Циклограмма практических действий   Тюрина Наталья Владимировна</vt:lpstr>
      <vt:lpstr>Шаг 1 – Сбор данных</vt:lpstr>
      <vt:lpstr>Задача: повышение качества образования внешние факторы</vt:lpstr>
      <vt:lpstr>Задача: повышение качества образования внутренние факторы школы</vt:lpstr>
      <vt:lpstr>Презентация PowerPoint</vt:lpstr>
      <vt:lpstr>Презентация PowerPoint</vt:lpstr>
      <vt:lpstr>Презентация PowerPoint</vt:lpstr>
      <vt:lpstr>Шаг 2 – Определение причин, вызывающих «проблемные поля» - на основе данных, которые мы собрали – анализ ситуации</vt:lpstr>
      <vt:lpstr>Возможные варианты причин Дети</vt:lpstr>
      <vt:lpstr>Возможные варианты причин Взрослые</vt:lpstr>
      <vt:lpstr>Шаг 3 – Проекты управленческих решений</vt:lpstr>
      <vt:lpstr>Учащиеся не решают задачи по математике, физике, химии</vt:lpstr>
      <vt:lpstr>Учащиеся не освоили целые содержательные блоки («провалы»)</vt:lpstr>
      <vt:lpstr>Зоны особенного внимания</vt:lpstr>
      <vt:lpstr>Шаг 4 – Оценка ресурсов и планирование</vt:lpstr>
      <vt:lpstr>Шаг 5 – Реализация</vt:lpstr>
      <vt:lpstr> Использование результатов оценочных процедур в управлении школой: Циклограмма практических действий   Тюрина Наталья Владимировна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сделали этот рейтинг?</dc:title>
  <dc:creator>Тюрина Наталья Владимировна</dc:creator>
  <cp:lastModifiedBy>Тюрина Наталья Владимировна</cp:lastModifiedBy>
  <cp:revision>197</cp:revision>
  <dcterms:created xsi:type="dcterms:W3CDTF">2015-12-14T14:21:38Z</dcterms:created>
  <dcterms:modified xsi:type="dcterms:W3CDTF">2018-09-20T15:34:44Z</dcterms:modified>
</cp:coreProperties>
</file>