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75" r:id="rId2"/>
    <p:sldId id="257" r:id="rId3"/>
    <p:sldId id="377" r:id="rId4"/>
    <p:sldId id="378" r:id="rId5"/>
    <p:sldId id="379" r:id="rId6"/>
    <p:sldId id="276" r:id="rId7"/>
    <p:sldId id="380" r:id="rId8"/>
    <p:sldId id="290" r:id="rId9"/>
    <p:sldId id="286" r:id="rId10"/>
    <p:sldId id="381" r:id="rId11"/>
    <p:sldId id="412" r:id="rId12"/>
    <p:sldId id="382" r:id="rId13"/>
    <p:sldId id="342" r:id="rId14"/>
    <p:sldId id="413" r:id="rId15"/>
    <p:sldId id="355" r:id="rId16"/>
    <p:sldId id="402" r:id="rId17"/>
    <p:sldId id="277" r:id="rId18"/>
    <p:sldId id="280" r:id="rId19"/>
    <p:sldId id="288" r:id="rId20"/>
    <p:sldId id="281" r:id="rId21"/>
    <p:sldId id="289" r:id="rId22"/>
    <p:sldId id="405" r:id="rId23"/>
    <p:sldId id="406" r:id="rId24"/>
    <p:sldId id="408" r:id="rId25"/>
    <p:sldId id="409" r:id="rId26"/>
    <p:sldId id="407" r:id="rId27"/>
    <p:sldId id="410" r:id="rId28"/>
    <p:sldId id="411" r:id="rId29"/>
    <p:sldId id="350" r:id="rId30"/>
    <p:sldId id="353" r:id="rId31"/>
    <p:sldId id="404" r:id="rId32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C4515C5-F5C0-4243-89B2-D47690CA930D}">
          <p14:sldIdLst>
            <p14:sldId id="275"/>
            <p14:sldId id="257"/>
            <p14:sldId id="377"/>
            <p14:sldId id="378"/>
            <p14:sldId id="379"/>
            <p14:sldId id="276"/>
            <p14:sldId id="380"/>
            <p14:sldId id="290"/>
            <p14:sldId id="286"/>
            <p14:sldId id="381"/>
            <p14:sldId id="412"/>
            <p14:sldId id="382"/>
            <p14:sldId id="342"/>
            <p14:sldId id="413"/>
            <p14:sldId id="355"/>
            <p14:sldId id="402"/>
            <p14:sldId id="277"/>
            <p14:sldId id="280"/>
            <p14:sldId id="288"/>
            <p14:sldId id="281"/>
            <p14:sldId id="289"/>
            <p14:sldId id="405"/>
            <p14:sldId id="406"/>
            <p14:sldId id="408"/>
            <p14:sldId id="409"/>
            <p14:sldId id="407"/>
            <p14:sldId id="410"/>
            <p14:sldId id="411"/>
          </p14:sldIdLst>
        </p14:section>
        <p14:section name="Раздел без заголовка" id="{93EDA3E6-C621-4913-A538-2D85300AD747}">
          <p14:sldIdLst>
            <p14:sldId id="350"/>
            <p14:sldId id="353"/>
            <p14:sldId id="4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7355" userDrawn="1">
          <p15:clr>
            <a:srgbClr val="A4A3A4"/>
          </p15:clr>
        </p15:guide>
        <p15:guide id="3" pos="325" userDrawn="1">
          <p15:clr>
            <a:srgbClr val="A4A3A4"/>
          </p15:clr>
        </p15:guide>
        <p15:guide id="4" pos="30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FED3"/>
    <a:srgbClr val="FFFFFF"/>
    <a:srgbClr val="94D6D5"/>
    <a:srgbClr val="B1D9DE"/>
    <a:srgbClr val="4864AD"/>
    <a:srgbClr val="ED2B32"/>
    <a:srgbClr val="BFCD03"/>
    <a:srgbClr val="F3FEB4"/>
    <a:srgbClr val="FFFF00"/>
    <a:srgbClr val="0054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06" autoAdjust="0"/>
    <p:restoredTop sz="90777"/>
  </p:normalViewPr>
  <p:slideViewPr>
    <p:cSldViewPr snapToGrid="0" snapToObjects="1" showGuides="1">
      <p:cViewPr varScale="1">
        <p:scale>
          <a:sx n="66" d="100"/>
          <a:sy n="66" d="100"/>
        </p:scale>
        <p:origin x="1800" y="78"/>
      </p:cViewPr>
      <p:guideLst>
        <p:guide orient="horz" pos="3861"/>
        <p:guide pos="7355"/>
        <p:guide pos="325"/>
        <p:guide pos="30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EF0E32-5BE3-5D43-BB6F-44B313E9C425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1D2D0-F5AD-B641-AA05-03CFAEB59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60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1D2D0-F5AD-B641-AA05-03CFAEB59C7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126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1D2D0-F5AD-B641-AA05-03CFAEB59C7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554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1D2D0-F5AD-B641-AA05-03CFAEB59C79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831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1D2D0-F5AD-B641-AA05-03CFAEB59C79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481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1931-4D4D-EA49-B412-6B77B6B68754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0FFD-1CF4-9A45-BB49-021993E3DB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1931-4D4D-EA49-B412-6B77B6B68754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0FFD-1CF4-9A45-BB49-021993E3DB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1931-4D4D-EA49-B412-6B77B6B68754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0FFD-1CF4-9A45-BB49-021993E3DB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1931-4D4D-EA49-B412-6B77B6B68754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0FFD-1CF4-9A45-BB49-021993E3DB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1931-4D4D-EA49-B412-6B77B6B68754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0FFD-1CF4-9A45-BB49-021993E3DB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8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9600" y="1600204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1931-4D4D-EA49-B412-6B77B6B68754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0FFD-1CF4-9A45-BB49-021993E3DB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1931-4D4D-EA49-B412-6B77B6B68754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0FFD-1CF4-9A45-BB49-021993E3DB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1931-4D4D-EA49-B412-6B77B6B68754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0FFD-1CF4-9A45-BB49-021993E3DB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1931-4D4D-EA49-B412-6B77B6B68754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0FFD-1CF4-9A45-BB49-021993E3DB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1931-4D4D-EA49-B412-6B77B6B68754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0FFD-1CF4-9A45-BB49-021993E3DB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1931-4D4D-EA49-B412-6B77B6B68754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40FFD-1CF4-9A45-BB49-021993E3DB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51931-4D4D-EA49-B412-6B77B6B68754}" type="datetimeFigureOut">
              <a:rPr lang="ru-RU" smtClean="0"/>
              <a:pPr/>
              <a:t>07.04.2023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40FFD-1CF4-9A45-BB49-021993E3DB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jpeg"/><Relationship Id="rId7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3" Type="http://schemas.openxmlformats.org/officeDocument/2006/relationships/image" Target="../media/image24.png"/><Relationship Id="rId21" Type="http://schemas.openxmlformats.org/officeDocument/2006/relationships/image" Target="../media/image4.png"/><Relationship Id="rId7" Type="http://schemas.openxmlformats.org/officeDocument/2006/relationships/image" Target="../media/image28.png"/><Relationship Id="rId12" Type="http://schemas.microsoft.com/office/2007/relationships/hdphoto" Target="../media/hdphoto1.wdp"/><Relationship Id="rId17" Type="http://schemas.openxmlformats.org/officeDocument/2006/relationships/image" Target="../media/image37.png"/><Relationship Id="rId2" Type="http://schemas.openxmlformats.org/officeDocument/2006/relationships/image" Target="../media/image23.jpe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jpeg"/><Relationship Id="rId19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svg"/><Relationship Id="rId2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26271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868993" y="727475"/>
            <a:ext cx="10168932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9553074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ED2E00F7-AC30-FF29-3E83-27CEE11AFF58}"/>
              </a:ext>
            </a:extLst>
          </p:cNvPr>
          <p:cNvSpPr txBox="1"/>
          <p:nvPr/>
        </p:nvSpPr>
        <p:spPr>
          <a:xfrm>
            <a:off x="2042192" y="1798869"/>
            <a:ext cx="9242335" cy="17402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5080" indent="-1001394" algn="ctr">
              <a:lnSpc>
                <a:spcPct val="100000"/>
              </a:lnSpc>
            </a:pPr>
            <a:r>
              <a:rPr lang="ru-RU" sz="28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ПУБЛИЧНЫЙ ДОКЛАД </a:t>
            </a:r>
            <a:br>
              <a:rPr lang="ru-RU" sz="28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УПРАВЛЕНИЯ ОБРАЗОВАНИЯ АДМИНИСТРАЦИИ</a:t>
            </a:r>
            <a:br>
              <a:rPr lang="ru-RU" sz="28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ГОРОДСКОГО ОКРУГА МЫТИЩИ</a:t>
            </a:r>
            <a:br>
              <a:rPr lang="ru-RU" sz="28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2021-2022 ГОД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139" y="4099381"/>
            <a:ext cx="2196934" cy="2158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93" y="4118906"/>
            <a:ext cx="3206415" cy="2119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821" y="4126871"/>
            <a:ext cx="3135086" cy="2094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6" y="3429000"/>
            <a:ext cx="2904994" cy="34928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EE7007-78F8-F812-0ECA-34103B39306B}"/>
              </a:ext>
            </a:extLst>
          </p:cNvPr>
          <p:cNvPicPr/>
          <p:nvPr/>
        </p:nvPicPr>
        <p:blipFill>
          <a:blip r:embed="rId6" cstate="print"/>
          <a:stretch/>
        </p:blipFill>
        <p:spPr>
          <a:xfrm>
            <a:off x="10739503" y="746144"/>
            <a:ext cx="1200655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793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089A08-6F70-6B3A-F3C5-E901C89F160B}"/>
              </a:ext>
            </a:extLst>
          </p:cNvPr>
          <p:cNvSpPr/>
          <p:nvPr/>
        </p:nvSpPr>
        <p:spPr>
          <a:xfrm>
            <a:off x="1523999" y="0"/>
            <a:ext cx="10668001" cy="686111"/>
          </a:xfrm>
          <a:prstGeom prst="rect">
            <a:avLst/>
          </a:prstGeom>
          <a:solidFill>
            <a:srgbClr val="009292"/>
          </a:solidFill>
          <a:ln>
            <a:solidFill>
              <a:srgbClr val="009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СИСТЕМА ОБРАЗОВАНИЯ ГОРОДСКОГО ОКРУГА МЫТИЩИ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5C0971F-6433-C0E2-30C8-7EBC8E750757}"/>
              </a:ext>
            </a:extLst>
          </p:cNvPr>
          <p:cNvSpPr/>
          <p:nvPr/>
        </p:nvSpPr>
        <p:spPr>
          <a:xfrm>
            <a:off x="3302955" y="920014"/>
            <a:ext cx="7110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ОБРАЗОВАТЕЛЬНЫХ УЧРЕЖДЕНИЙ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939AD8C-1963-8589-0E8A-0E33D137C0D8}"/>
              </a:ext>
            </a:extLst>
          </p:cNvPr>
          <p:cNvSpPr txBox="1">
            <a:spLocks/>
          </p:cNvSpPr>
          <p:nvPr/>
        </p:nvSpPr>
        <p:spPr>
          <a:xfrm>
            <a:off x="2736993" y="3728858"/>
            <a:ext cx="206109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ШКОЛА №7  </a:t>
            </a:r>
            <a:endParaRPr lang="ru-RU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2EA51BA-E6DF-553D-ABDB-AE165466F3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01" y="1643618"/>
            <a:ext cx="2263530" cy="204023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4E2B95D-C802-1652-53AE-F4DFA2D36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869" y="1588820"/>
            <a:ext cx="3762265" cy="2037473"/>
          </a:xfrm>
          <a:prstGeom prst="rect">
            <a:avLst/>
          </a:prstGeom>
        </p:spPr>
      </p:pic>
      <p:sp>
        <p:nvSpPr>
          <p:cNvPr id="31" name="object 2">
            <a:extLst>
              <a:ext uri="{FF2B5EF4-FFF2-40B4-BE49-F238E27FC236}">
                <a16:creationId xmlns:a16="http://schemas.microsoft.com/office/drawing/2014/main" id="{75DCD2A2-6150-5CAE-CF2D-287F02AA4765}"/>
              </a:ext>
            </a:extLst>
          </p:cNvPr>
          <p:cNvSpPr txBox="1">
            <a:spLocks/>
          </p:cNvSpPr>
          <p:nvPr/>
        </p:nvSpPr>
        <p:spPr>
          <a:xfrm>
            <a:off x="6227316" y="3686588"/>
            <a:ext cx="318624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ШКОЛА ДЛЯ ДЕТЕЙ С ОВЗ</a:t>
            </a:r>
            <a:endParaRPr lang="ru-RU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2" name="Picture 2" descr="Компьютерная Иконка Цель, Бизнес, текст, люди, логотип png | PNGWing">
            <a:extLst>
              <a:ext uri="{FF2B5EF4-FFF2-40B4-BE49-F238E27FC236}">
                <a16:creationId xmlns:a16="http://schemas.microsoft.com/office/drawing/2014/main" id="{C2E9E9AA-E21C-B9F3-DDF4-B1D529C6C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15" y="832889"/>
            <a:ext cx="1220552" cy="67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AF2BEA-F104-FD85-3C58-95B960023C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247" y="4076597"/>
            <a:ext cx="2520098" cy="1890073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8817FE7C-0C03-3640-C224-D9EBF21B44F9}"/>
              </a:ext>
            </a:extLst>
          </p:cNvPr>
          <p:cNvSpPr txBox="1">
            <a:spLocks/>
          </p:cNvSpPr>
          <p:nvPr/>
        </p:nvSpPr>
        <p:spPr>
          <a:xfrm>
            <a:off x="5360367" y="6391220"/>
            <a:ext cx="449659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ДЕТСКИЙ САД «</a:t>
            </a:r>
            <a:r>
              <a:rPr lang="ru-RU" sz="1800" b="1" dirty="0" err="1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Федоскинское</a:t>
            </a:r>
            <a:r>
              <a:rPr lang="ru-RU" sz="18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</a:t>
            </a:r>
            <a:endParaRPr lang="ru-RU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object 13">
            <a:extLst>
              <a:ext uri="{FF2B5EF4-FFF2-40B4-BE49-F238E27FC236}">
                <a16:creationId xmlns:a16="http://schemas.microsoft.com/office/drawing/2014/main" id="{15140377-5BBE-6C67-5EA7-8799B00A171D}"/>
              </a:ext>
            </a:extLst>
          </p:cNvPr>
          <p:cNvSpPr txBox="1"/>
          <p:nvPr/>
        </p:nvSpPr>
        <p:spPr>
          <a:xfrm>
            <a:off x="6851061" y="6010966"/>
            <a:ext cx="67639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20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sz="20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 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6C8F27-C6B4-A452-215B-E2388992A5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212" y="4150146"/>
            <a:ext cx="2766388" cy="1816524"/>
          </a:xfrm>
          <a:prstGeom prst="rect">
            <a:avLst/>
          </a:prstGeom>
        </p:spPr>
      </p:pic>
      <p:sp>
        <p:nvSpPr>
          <p:cNvPr id="18" name="object 2">
            <a:extLst>
              <a:ext uri="{FF2B5EF4-FFF2-40B4-BE49-F238E27FC236}">
                <a16:creationId xmlns:a16="http://schemas.microsoft.com/office/drawing/2014/main" id="{D5F7F847-78C1-3EEE-45F5-6F9D529A4FC5}"/>
              </a:ext>
            </a:extLst>
          </p:cNvPr>
          <p:cNvSpPr txBox="1">
            <a:spLocks/>
          </p:cNvSpPr>
          <p:nvPr/>
        </p:nvSpPr>
        <p:spPr>
          <a:xfrm>
            <a:off x="1682837" y="6130220"/>
            <a:ext cx="340705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ДОШКОЛЬНОЕ ОТДЕЛЕНИЕ </a:t>
            </a:r>
            <a:br>
              <a:rPr lang="ru-RU" sz="18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18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ГИМНАЗИИ №33</a:t>
            </a:r>
            <a:endParaRPr lang="ru-RU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51A16FF7-8A39-D3B9-53F8-01C0E5F37E4D}"/>
              </a:ext>
            </a:extLst>
          </p:cNvPr>
          <p:cNvSpPr txBox="1"/>
          <p:nvPr/>
        </p:nvSpPr>
        <p:spPr>
          <a:xfrm>
            <a:off x="487966" y="6092555"/>
            <a:ext cx="67639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0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180 </a:t>
            </a:r>
            <a:endParaRPr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2F5A82-685B-19CC-1BEC-D243D364B300}"/>
              </a:ext>
            </a:extLst>
          </p:cNvPr>
          <p:cNvSpPr txBox="1"/>
          <p:nvPr/>
        </p:nvSpPr>
        <p:spPr>
          <a:xfrm>
            <a:off x="1100005" y="6170945"/>
            <a:ext cx="6741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spc="-5" dirty="0">
                <a:latin typeface="Tahoma" pitchFamily="34" charset="0"/>
                <a:ea typeface="Tahoma" pitchFamily="34" charset="0"/>
                <a:cs typeface="Tahoma" pitchFamily="34" charset="0"/>
              </a:rPr>
              <a:t>МЕСТ</a:t>
            </a:r>
            <a:endParaRPr lang="ru-RU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C2926F-7166-E3B5-B0B9-9AA7A0559835}"/>
              </a:ext>
            </a:extLst>
          </p:cNvPr>
          <p:cNvSpPr txBox="1"/>
          <p:nvPr/>
        </p:nvSpPr>
        <p:spPr>
          <a:xfrm>
            <a:off x="7449722" y="6066856"/>
            <a:ext cx="6741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spc="-5" dirty="0">
                <a:latin typeface="Tahoma" pitchFamily="34" charset="0"/>
                <a:ea typeface="Tahoma" pitchFamily="34" charset="0"/>
                <a:cs typeface="Tahoma" pitchFamily="34" charset="0"/>
              </a:rPr>
              <a:t>МЕСТ</a:t>
            </a:r>
            <a:endParaRPr lang="ru-RU" sz="1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5C5372-7ADA-539E-8668-35A5BCA519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6" y="3429000"/>
            <a:ext cx="2904994" cy="34928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D5E037-C726-A9A3-1D55-C0150458958A}"/>
              </a:ext>
            </a:extLst>
          </p:cNvPr>
          <p:cNvPicPr/>
          <p:nvPr/>
        </p:nvPicPr>
        <p:blipFill>
          <a:blip r:embed="rId8" cstate="print"/>
          <a:stretch/>
        </p:blipFill>
        <p:spPr>
          <a:xfrm>
            <a:off x="10868651" y="686584"/>
            <a:ext cx="1280741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078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371908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916723" y="471434"/>
            <a:ext cx="10275277" cy="10048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95" y="2163927"/>
            <a:ext cx="3904005" cy="4694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DEC67D-DD24-8A24-3C5C-00A9D7A5C093}"/>
              </a:ext>
            </a:extLst>
          </p:cNvPr>
          <p:cNvSpPr txBox="1"/>
          <p:nvPr/>
        </p:nvSpPr>
        <p:spPr>
          <a:xfrm>
            <a:off x="2044421" y="118076"/>
            <a:ext cx="849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7E9EE-5C25-9FE7-C5CD-643B166F942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750998" y="595681"/>
            <a:ext cx="1274035" cy="1267079"/>
          </a:xfrm>
          <a:prstGeom prst="rect">
            <a:avLst/>
          </a:prstGeom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F0E82C-24CF-F121-9DCB-4E62650AF653}"/>
              </a:ext>
            </a:extLst>
          </p:cNvPr>
          <p:cNvSpPr/>
          <p:nvPr/>
        </p:nvSpPr>
        <p:spPr>
          <a:xfrm>
            <a:off x="1650658" y="1862760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5BC6CE-7F44-28E6-7AB3-EE6539707C2E}"/>
              </a:ext>
            </a:extLst>
          </p:cNvPr>
          <p:cNvSpPr txBox="1"/>
          <p:nvPr/>
        </p:nvSpPr>
        <p:spPr>
          <a:xfrm>
            <a:off x="1503179" y="4553254"/>
            <a:ext cx="2684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95ED6B-166B-21ED-0A83-3EFB5F84ADDF}"/>
              </a:ext>
            </a:extLst>
          </p:cNvPr>
          <p:cNvSpPr txBox="1"/>
          <p:nvPr/>
        </p:nvSpPr>
        <p:spPr>
          <a:xfrm>
            <a:off x="1916723" y="902440"/>
            <a:ext cx="5936271" cy="556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Пилотный проект по оплате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      школьного питания за безналичный расчет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23DF2D-9763-4A6C-BE59-838993730C6C}"/>
              </a:ext>
            </a:extLst>
          </p:cNvPr>
          <p:cNvSpPr txBox="1"/>
          <p:nvPr/>
        </p:nvSpPr>
        <p:spPr>
          <a:xfrm>
            <a:off x="1950740" y="1768834"/>
            <a:ext cx="25321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Школы №№ 12, 32,  Лицей № 34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853110-60FC-5F14-BE3D-3B52E12C423A}"/>
              </a:ext>
            </a:extLst>
          </p:cNvPr>
          <p:cNvSpPr txBox="1"/>
          <p:nvPr/>
        </p:nvSpPr>
        <p:spPr>
          <a:xfrm>
            <a:off x="1784839" y="5073223"/>
            <a:ext cx="55221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Проект «Школьная медицина»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060D63-D1CF-6BCD-90CC-248D28CC6267}"/>
              </a:ext>
            </a:extLst>
          </p:cNvPr>
          <p:cNvSpPr txBox="1"/>
          <p:nvPr/>
        </p:nvSpPr>
        <p:spPr>
          <a:xfrm>
            <a:off x="1356946" y="2426956"/>
            <a:ext cx="4091971" cy="2259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медицинских блоков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91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медицинский кабинет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прививочных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стоматологических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изоляторов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ЛФК + массаж (НШДС ОВЗ) </a:t>
            </a:r>
            <a:endParaRPr lang="ru-RU" dirty="0"/>
          </a:p>
        </p:txBody>
      </p:sp>
      <p:pic>
        <p:nvPicPr>
          <p:cNvPr id="25" name="Picture 4" descr="https://www.edu-mytyshi.ru/main/cache/preview/1c1a5364739ce625cac780bec2cf7fc5.jpg">
            <a:extLst>
              <a:ext uri="{FF2B5EF4-FFF2-40B4-BE49-F238E27FC236}">
                <a16:creationId xmlns:a16="http://schemas.microsoft.com/office/drawing/2014/main" id="{168E25EF-27BA-2531-FCE6-57F6B57A3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94" y="2190342"/>
            <a:ext cx="2446925" cy="2446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6" descr="https://www.edu-mytyshi.ru/main/cache/preview/4a06b7c6001aa20c951e4ee60ffa8958.jpg">
            <a:extLst>
              <a:ext uri="{FF2B5EF4-FFF2-40B4-BE49-F238E27FC236}">
                <a16:creationId xmlns:a16="http://schemas.microsoft.com/office/drawing/2014/main" id="{08C461A9-6FD4-C639-BCA8-E2C82CC4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912" y="3785420"/>
            <a:ext cx="1905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" descr="https://www.edu-mytyshi.ru/main/cache/preview/a2f1157dfb3d3c250f8341cbfdf5e1e4.jpg">
            <a:extLst>
              <a:ext uri="{FF2B5EF4-FFF2-40B4-BE49-F238E27FC236}">
                <a16:creationId xmlns:a16="http://schemas.microsoft.com/office/drawing/2014/main" id="{5C14C652-9164-D407-AAF7-C112E96A5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912" y="1260550"/>
            <a:ext cx="2295914" cy="2295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9207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089A08-6F70-6B3A-F3C5-E901C89F160B}"/>
              </a:ext>
            </a:extLst>
          </p:cNvPr>
          <p:cNvSpPr/>
          <p:nvPr/>
        </p:nvSpPr>
        <p:spPr>
          <a:xfrm>
            <a:off x="1527858" y="0"/>
            <a:ext cx="10664142" cy="686111"/>
          </a:xfrm>
          <a:prstGeom prst="rect">
            <a:avLst/>
          </a:prstGeom>
          <a:solidFill>
            <a:srgbClr val="009292"/>
          </a:solidFill>
          <a:ln>
            <a:solidFill>
              <a:srgbClr val="009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1900" b="1" spc="-15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ОРГАНИЗАЦИЯ ГОРЯЧЕГО ПИТАНИЯ В ОБРАЗОВАТЕЛЬНЫХ УЧРЕЖДЕНИЯХ</a:t>
            </a:r>
            <a:endParaRPr lang="ru-RU" sz="19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73681" y="6664823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AutoShape 6">
            <a:extLst>
              <a:ext uri="{FF2B5EF4-FFF2-40B4-BE49-F238E27FC236}">
                <a16:creationId xmlns:a16="http://schemas.microsoft.com/office/drawing/2014/main" id="{0672548E-E403-D5A3-4FE5-2F8B1B98F2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Изображение выглядит как пол, внутренний, сте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95F306A9-83CE-A07F-03EA-0CBC90528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6" y="4110345"/>
            <a:ext cx="1466216" cy="2114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D9E00-485A-2342-668C-5361B6D6DE13}"/>
              </a:ext>
            </a:extLst>
          </p:cNvPr>
          <p:cNvSpPr txBox="1"/>
          <p:nvPr/>
        </p:nvSpPr>
        <p:spPr>
          <a:xfrm>
            <a:off x="3264639" y="958989"/>
            <a:ext cx="7239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ШКОЛЬНОЕ ПИТАНИЕ: ОБЩАЯ СТАТИСТИКА</a:t>
            </a:r>
          </a:p>
        </p:txBody>
      </p:sp>
      <p:pic>
        <p:nvPicPr>
          <p:cNvPr id="8" name="Picture 2" descr="Детская пара – Бесплатные иконки: образование">
            <a:extLst>
              <a:ext uri="{FF2B5EF4-FFF2-40B4-BE49-F238E27FC236}">
                <a16:creationId xmlns:a16="http://schemas.microsoft.com/office/drawing/2014/main" id="{EDD55595-ABD6-893B-350C-F4E79D4B4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755" y="1429089"/>
            <a:ext cx="811406" cy="81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06DDDD-B73B-9FE3-E70D-83041B37621D}"/>
              </a:ext>
            </a:extLst>
          </p:cNvPr>
          <p:cNvSpPr txBox="1"/>
          <p:nvPr/>
        </p:nvSpPr>
        <p:spPr>
          <a:xfrm>
            <a:off x="2198391" y="2240494"/>
            <a:ext cx="1021433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375371-85AC-F574-FEE7-1254DF2F1CAE}"/>
              </a:ext>
            </a:extLst>
          </p:cNvPr>
          <p:cNvSpPr txBox="1"/>
          <p:nvPr/>
        </p:nvSpPr>
        <p:spPr>
          <a:xfrm>
            <a:off x="1969179" y="2632153"/>
            <a:ext cx="138497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КОЛ-ВО УЧАЩИХСЯ</a:t>
            </a:r>
            <a:b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 1-4 КЛАССЫ</a:t>
            </a:r>
          </a:p>
        </p:txBody>
      </p:sp>
      <p:pic>
        <p:nvPicPr>
          <p:cNvPr id="16" name="Picture 4" descr="Сертификат | Бесплатно значок">
            <a:extLst>
              <a:ext uri="{FF2B5EF4-FFF2-40B4-BE49-F238E27FC236}">
                <a16:creationId xmlns:a16="http://schemas.microsoft.com/office/drawing/2014/main" id="{7297C9E8-223F-EBBA-75EA-21D984F59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03" y="1426254"/>
            <a:ext cx="811406" cy="81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B4A3FD-000E-C462-FB56-154F8A983E87}"/>
              </a:ext>
            </a:extLst>
          </p:cNvPr>
          <p:cNvSpPr txBox="1"/>
          <p:nvPr/>
        </p:nvSpPr>
        <p:spPr>
          <a:xfrm>
            <a:off x="4230891" y="2237660"/>
            <a:ext cx="336952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D47039-8FE1-BD95-2E47-59F855B33888}"/>
              </a:ext>
            </a:extLst>
          </p:cNvPr>
          <p:cNvSpPr txBox="1"/>
          <p:nvPr/>
        </p:nvSpPr>
        <p:spPr>
          <a:xfrm>
            <a:off x="3801148" y="2566849"/>
            <a:ext cx="1329803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КОЛ-ВО ДНЕЙ БЕСПЛАТНОЕ ПИТАНИЕ</a:t>
            </a:r>
            <a:b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(1-4 КЛАССЫ)</a:t>
            </a:r>
          </a:p>
        </p:txBody>
      </p:sp>
      <p:pic>
        <p:nvPicPr>
          <p:cNvPr id="20" name="Picture 10" descr="Чтение – Бесплатные иконки: люди">
            <a:extLst>
              <a:ext uri="{FF2B5EF4-FFF2-40B4-BE49-F238E27FC236}">
                <a16:creationId xmlns:a16="http://schemas.microsoft.com/office/drawing/2014/main" id="{778679E6-08E4-F95F-3972-28618DD65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704" y="1404063"/>
            <a:ext cx="811406" cy="81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BF078A7-288E-70A5-A4CB-525A9BCFEFDC}"/>
              </a:ext>
            </a:extLst>
          </p:cNvPr>
          <p:cNvSpPr txBox="1"/>
          <p:nvPr/>
        </p:nvSpPr>
        <p:spPr>
          <a:xfrm>
            <a:off x="5207334" y="2637554"/>
            <a:ext cx="1384282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КОЛ-ВО УЧАЩИХСЯ </a:t>
            </a:r>
            <a:b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5-11 КЛАССЫ</a:t>
            </a:r>
          </a:p>
        </p:txBody>
      </p:sp>
      <p:pic>
        <p:nvPicPr>
          <p:cNvPr id="22" name="Picture 4" descr="Сертификат | Бесплатно значок">
            <a:extLst>
              <a:ext uri="{FF2B5EF4-FFF2-40B4-BE49-F238E27FC236}">
                <a16:creationId xmlns:a16="http://schemas.microsoft.com/office/drawing/2014/main" id="{B0DA6406-3925-E88D-6F5A-DC2EC7536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515" y="1427791"/>
            <a:ext cx="811406" cy="81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239DE32-9482-898E-915F-38D1E165D9A5}"/>
              </a:ext>
            </a:extLst>
          </p:cNvPr>
          <p:cNvSpPr txBox="1"/>
          <p:nvPr/>
        </p:nvSpPr>
        <p:spPr>
          <a:xfrm>
            <a:off x="6916108" y="2637993"/>
            <a:ext cx="1266739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КОЛ-ВО ДНЕЙ БЕСПЛАТНОЕ ПИТАНИЕ </a:t>
            </a:r>
            <a:b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(5-11 КЛАССЫ)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7A8A97-77F8-F376-1C4D-2FD039D5D44C}"/>
              </a:ext>
            </a:extLst>
          </p:cNvPr>
          <p:cNvSpPr txBox="1"/>
          <p:nvPr/>
        </p:nvSpPr>
        <p:spPr>
          <a:xfrm>
            <a:off x="7420946" y="2279062"/>
            <a:ext cx="336952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6" name="Picture 2" descr="Скидки и льготы Computer Icons Coupon, распродажи, Разное, угол, другие png  | PNGWing">
            <a:extLst>
              <a:ext uri="{FF2B5EF4-FFF2-40B4-BE49-F238E27FC236}">
                <a16:creationId xmlns:a16="http://schemas.microsoft.com/office/drawing/2014/main" id="{C421FC55-904B-5A1A-1B7A-7023D41CF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658" y="1436206"/>
            <a:ext cx="1457994" cy="81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43B33A3-3860-C830-D0DA-637394A2731B}"/>
              </a:ext>
            </a:extLst>
          </p:cNvPr>
          <p:cNvSpPr txBox="1"/>
          <p:nvPr/>
        </p:nvSpPr>
        <p:spPr>
          <a:xfrm>
            <a:off x="9071104" y="2302463"/>
            <a:ext cx="869149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1A8BD8-58CB-A742-23F9-09BC13BA28F6}"/>
              </a:ext>
            </a:extLst>
          </p:cNvPr>
          <p:cNvSpPr txBox="1"/>
          <p:nvPr/>
        </p:nvSpPr>
        <p:spPr>
          <a:xfrm>
            <a:off x="8907506" y="2751739"/>
            <a:ext cx="1397507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КОЛИЧЕСТВО ДЕТЕЙ ЛЬГОТНЫХ КАТЕГОРИИ</a:t>
            </a:r>
          </a:p>
        </p:txBody>
      </p:sp>
      <p:pic>
        <p:nvPicPr>
          <p:cNvPr id="29" name="Рисунок 28" descr="Офисный рабочий мужской контур">
            <a:extLst>
              <a:ext uri="{FF2B5EF4-FFF2-40B4-BE49-F238E27FC236}">
                <a16:creationId xmlns:a16="http://schemas.microsoft.com/office/drawing/2014/main" id="{1D805E71-350E-30A0-B30F-82CC085AF9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57053" y="1438460"/>
            <a:ext cx="809152" cy="80915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50D3880-617A-DE64-5B84-4F8E42582F6D}"/>
              </a:ext>
            </a:extLst>
          </p:cNvPr>
          <p:cNvSpPr txBox="1"/>
          <p:nvPr/>
        </p:nvSpPr>
        <p:spPr>
          <a:xfrm>
            <a:off x="10997049" y="2247612"/>
            <a:ext cx="336952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279C76-050F-6F46-DF05-607E4310CC72}"/>
              </a:ext>
            </a:extLst>
          </p:cNvPr>
          <p:cNvSpPr txBox="1"/>
          <p:nvPr/>
        </p:nvSpPr>
        <p:spPr>
          <a:xfrm>
            <a:off x="10354574" y="2619572"/>
            <a:ext cx="1757956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ПОСТАВЩИК ШКОЛЬНОГО ПИТАНИЯ</a:t>
            </a:r>
            <a:r>
              <a:rPr lang="en-US" sz="1067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аутсорсинг КШП</a:t>
            </a:r>
            <a:r>
              <a:rPr lang="en-US" sz="106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6" descr="Россия рубль | Бесплатно значок">
            <a:extLst>
              <a:ext uri="{FF2B5EF4-FFF2-40B4-BE49-F238E27FC236}">
                <a16:creationId xmlns:a16="http://schemas.microsoft.com/office/drawing/2014/main" id="{D2FE6798-6256-5FE0-F5A7-F60B5DED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01" y="3558000"/>
            <a:ext cx="606899" cy="60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72346F6-AD2F-5FBA-5E92-6816835A91EB}"/>
              </a:ext>
            </a:extLst>
          </p:cNvPr>
          <p:cNvSpPr txBox="1"/>
          <p:nvPr/>
        </p:nvSpPr>
        <p:spPr>
          <a:xfrm>
            <a:off x="2510638" y="3568966"/>
            <a:ext cx="87998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4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ru-RU" sz="1067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РУБЛЯ</a:t>
            </a:r>
          </a:p>
        </p:txBody>
      </p:sp>
      <p:pic>
        <p:nvPicPr>
          <p:cNvPr id="36" name="Picture 6" descr="Россия рубль | Бесплатно значок">
            <a:extLst>
              <a:ext uri="{FF2B5EF4-FFF2-40B4-BE49-F238E27FC236}">
                <a16:creationId xmlns:a16="http://schemas.microsoft.com/office/drawing/2014/main" id="{45489DAE-7F16-1E6F-9E2B-097C630AD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85" y="3549391"/>
            <a:ext cx="597366" cy="59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24DB3D0-76DB-1020-222E-1CD47B52305F}"/>
              </a:ext>
            </a:extLst>
          </p:cNvPr>
          <p:cNvSpPr txBox="1"/>
          <p:nvPr/>
        </p:nvSpPr>
        <p:spPr>
          <a:xfrm>
            <a:off x="5462293" y="3526386"/>
            <a:ext cx="874363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34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 РУБЛЕЙ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9F343F9-ED1E-538F-FEC5-C90B6DA9E236}"/>
              </a:ext>
            </a:extLst>
          </p:cNvPr>
          <p:cNvSpPr txBox="1"/>
          <p:nvPr/>
        </p:nvSpPr>
        <p:spPr>
          <a:xfrm>
            <a:off x="6143866" y="3608046"/>
            <a:ext cx="1540247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 СТОИМОСТЬ ШКОЛЬНОГО ОБЕДА</a:t>
            </a:r>
          </a:p>
        </p:txBody>
      </p:sp>
      <p:pic>
        <p:nvPicPr>
          <p:cNvPr id="39" name="Picture 2" descr="https://thumbs.dreamstime.com/b/%D0%B7%D0%BD%D0%B0%D1%87%D0%BE%D0%BA-%D0%B4%D0%B0%D0%BC%D0%BF%D0%BB%D0%B8%D0%BD%D0%B3%D0%BE%D0%B2-%D1%87%D0%B5%D1%80%D0%BD%D1%8B%D0%B5-%D0%B4%D0%B0%D0%BC%D0%BF%D0%BB%D0%B8%D0%BD%D0%B3%D0%B8-%D0%B8%D0%BA%D0%BE%D0%BD%D0%BA%D0%B0-%D0%B2%D0%B5%D0%BA%D1%82%D0%BE%D1%80%D0%BD%D0%B0%D1%8F-%D0%B8%D0%BB%D0%BB%D1%8E%D1%81%D1%82%D1%80%D0%B0%D1%86%D0%B8%D1%8F-148424064.jpg">
            <a:extLst>
              <a:ext uri="{FF2B5EF4-FFF2-40B4-BE49-F238E27FC236}">
                <a16:creationId xmlns:a16="http://schemas.microsoft.com/office/drawing/2014/main" id="{2169DE7C-618D-E165-3B40-BD8CC224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131" y="3494240"/>
            <a:ext cx="792320" cy="79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DB88088-147C-069A-A746-CECD3CC718A1}"/>
              </a:ext>
            </a:extLst>
          </p:cNvPr>
          <p:cNvSpPr txBox="1"/>
          <p:nvPr/>
        </p:nvSpPr>
        <p:spPr>
          <a:xfrm>
            <a:off x="9001773" y="3738403"/>
            <a:ext cx="336952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76DFBD-0427-5751-098B-7B63274F440A}"/>
              </a:ext>
            </a:extLst>
          </p:cNvPr>
          <p:cNvSpPr txBox="1"/>
          <p:nvPr/>
        </p:nvSpPr>
        <p:spPr>
          <a:xfrm>
            <a:off x="9566569" y="3610509"/>
            <a:ext cx="1266739" cy="749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КОЛ-ВО ДНЕЙ ПЕЛЬМЕНИ </a:t>
            </a:r>
            <a:b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 (ПО ПЯТНИЦАМ)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5D7B12-4BEE-FDAD-AAC0-224E895C8B30}"/>
              </a:ext>
            </a:extLst>
          </p:cNvPr>
          <p:cNvSpPr txBox="1"/>
          <p:nvPr/>
        </p:nvSpPr>
        <p:spPr>
          <a:xfrm>
            <a:off x="4648530" y="4400542"/>
            <a:ext cx="4287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КОНТРОЛЬ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C24E1D-0D41-831B-493A-9027085D79C8}"/>
              </a:ext>
            </a:extLst>
          </p:cNvPr>
          <p:cNvSpPr txBox="1"/>
          <p:nvPr/>
        </p:nvSpPr>
        <p:spPr>
          <a:xfrm>
            <a:off x="5388759" y="2252056"/>
            <a:ext cx="1021433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252</a:t>
            </a:r>
          </a:p>
        </p:txBody>
      </p:sp>
      <p:pic>
        <p:nvPicPr>
          <p:cNvPr id="47" name="Picture 2" descr="Secretaría de la Juventud | APOC">
            <a:extLst>
              <a:ext uri="{FF2B5EF4-FFF2-40B4-BE49-F238E27FC236}">
                <a16:creationId xmlns:a16="http://schemas.microsoft.com/office/drawing/2014/main" id="{BFD54C85-D9D3-5A51-19CA-D0373267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262" y="4895017"/>
            <a:ext cx="615555" cy="61555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615C06A-2ED9-63BD-1210-062E5D31A71D}"/>
              </a:ext>
            </a:extLst>
          </p:cNvPr>
          <p:cNvSpPr txBox="1"/>
          <p:nvPr/>
        </p:nvSpPr>
        <p:spPr>
          <a:xfrm>
            <a:off x="1491307" y="6019280"/>
            <a:ext cx="1970275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КОЛ-ВО СЕАНСОВ РОДИТЕЛЬСКОГО КОНТРОЛЯ В НЕДЕЛЮ</a:t>
            </a:r>
          </a:p>
        </p:txBody>
      </p:sp>
      <p:pic>
        <p:nvPicPr>
          <p:cNvPr id="49" name="Рисунок 48" descr="Контрольный список контур">
            <a:extLst>
              <a:ext uri="{FF2B5EF4-FFF2-40B4-BE49-F238E27FC236}">
                <a16:creationId xmlns:a16="http://schemas.microsoft.com/office/drawing/2014/main" id="{988CB8B5-1D29-41CC-1724-73BBE478C1A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45295" y="4821598"/>
            <a:ext cx="727208" cy="72720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91A48BB-6DEC-A8D4-9864-668AFF8741BC}"/>
              </a:ext>
            </a:extLst>
          </p:cNvPr>
          <p:cNvSpPr txBox="1"/>
          <p:nvPr/>
        </p:nvSpPr>
        <p:spPr>
          <a:xfrm>
            <a:off x="3264639" y="6030263"/>
            <a:ext cx="2269456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КОЛ-ВО ЕЖЕНЕДЕЛЬНЫХ ЗАПИСЕЙ ДЛЯ РОДИТЕЛЕЙ</a:t>
            </a:r>
          </a:p>
        </p:txBody>
      </p:sp>
      <p:pic>
        <p:nvPicPr>
          <p:cNvPr id="51" name="Рисунок 50" descr="флажок установлен со сплошной заливкой">
            <a:extLst>
              <a:ext uri="{FF2B5EF4-FFF2-40B4-BE49-F238E27FC236}">
                <a16:creationId xmlns:a16="http://schemas.microsoft.com/office/drawing/2014/main" id="{93402C61-F039-2673-EBC1-B4470F6E4C3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071117" y="4614010"/>
            <a:ext cx="1040998" cy="104099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733A037-2BB3-D52C-7793-1C50AABD5854}"/>
              </a:ext>
            </a:extLst>
          </p:cNvPr>
          <p:cNvSpPr txBox="1"/>
          <p:nvPr/>
        </p:nvSpPr>
        <p:spPr>
          <a:xfrm>
            <a:off x="5401944" y="6017656"/>
            <a:ext cx="2681128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КОЛ-ВО ЕЖЕДНЕВНЫХ ПРОВЕРОК </a:t>
            </a:r>
            <a:br>
              <a:rPr lang="en-US" sz="10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(УПРАВЛЕНИЕ </a:t>
            </a:r>
            <a:b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ПО ОБРАЗОВАНИИЮ)</a:t>
            </a:r>
          </a:p>
        </p:txBody>
      </p:sp>
      <p:pic>
        <p:nvPicPr>
          <p:cNvPr id="53" name="Рисунок 52" descr="Буфер обмена со сплошной заливкой">
            <a:extLst>
              <a:ext uri="{FF2B5EF4-FFF2-40B4-BE49-F238E27FC236}">
                <a16:creationId xmlns:a16="http://schemas.microsoft.com/office/drawing/2014/main" id="{2F54DEFB-53CC-2A14-B515-7AAF6F35B34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553546" y="4777845"/>
            <a:ext cx="707919" cy="707919"/>
          </a:xfrm>
          <a:prstGeom prst="rect">
            <a:avLst/>
          </a:prstGeom>
        </p:spPr>
      </p:pic>
      <p:pic>
        <p:nvPicPr>
          <p:cNvPr id="54" name="Рисунок 53" descr="Флажок со сплошной заливкой">
            <a:extLst>
              <a:ext uri="{FF2B5EF4-FFF2-40B4-BE49-F238E27FC236}">
                <a16:creationId xmlns:a16="http://schemas.microsoft.com/office/drawing/2014/main" id="{65F5DA6E-C069-CE9C-ADD5-79FFDA209A0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94401" y="4996154"/>
            <a:ext cx="358827" cy="35882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42962CE-1207-19BB-8302-44A50700DA56}"/>
              </a:ext>
            </a:extLst>
          </p:cNvPr>
          <p:cNvSpPr txBox="1"/>
          <p:nvPr/>
        </p:nvSpPr>
        <p:spPr>
          <a:xfrm>
            <a:off x="7950921" y="5937174"/>
            <a:ext cx="2069491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КОЛ-ВО ЕЖЕДНЕВНЫХ ОТЧЕТОВ В ПРИЛОЖЕНИИ «Проверки  Подмосковья»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782B8E-6B4B-9AD4-7C9F-77E004328C5C}"/>
              </a:ext>
            </a:extLst>
          </p:cNvPr>
          <p:cNvSpPr txBox="1"/>
          <p:nvPr/>
        </p:nvSpPr>
        <p:spPr>
          <a:xfrm>
            <a:off x="3183996" y="3694319"/>
            <a:ext cx="1540247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67" dirty="0">
                <a:latin typeface="Arial" panose="020B0604020202020204" pitchFamily="34" charset="0"/>
                <a:cs typeface="Arial" panose="020B0604020202020204" pitchFamily="34" charset="0"/>
              </a:rPr>
              <a:t> СТОИМОСТЬ ШКОЛЬНОГО ЗАВТРАКА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F618866-C95C-6A1A-F476-3B52ADB2D6FC}"/>
              </a:ext>
            </a:extLst>
          </p:cNvPr>
          <p:cNvSpPr txBox="1"/>
          <p:nvPr/>
        </p:nvSpPr>
        <p:spPr>
          <a:xfrm>
            <a:off x="2302312" y="5563251"/>
            <a:ext cx="336952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987BE82-C3AD-150D-8828-280E543468FE}"/>
              </a:ext>
            </a:extLst>
          </p:cNvPr>
          <p:cNvSpPr txBox="1"/>
          <p:nvPr/>
        </p:nvSpPr>
        <p:spPr>
          <a:xfrm>
            <a:off x="4241080" y="5559789"/>
            <a:ext cx="336952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28707E-0041-16B4-6829-DC497ECDDF6E}"/>
              </a:ext>
            </a:extLst>
          </p:cNvPr>
          <p:cNvSpPr txBox="1"/>
          <p:nvPr/>
        </p:nvSpPr>
        <p:spPr>
          <a:xfrm>
            <a:off x="6405556" y="5548806"/>
            <a:ext cx="336952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5BB727C-B47D-DE0F-6A54-ED2B9B08EE98}"/>
              </a:ext>
            </a:extLst>
          </p:cNvPr>
          <p:cNvSpPr txBox="1"/>
          <p:nvPr/>
        </p:nvSpPr>
        <p:spPr>
          <a:xfrm>
            <a:off x="8760304" y="5548806"/>
            <a:ext cx="336952" cy="42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4" b="1" dirty="0">
                <a:solidFill>
                  <a:srgbClr val="2496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354B2C0-978E-1EE1-6966-F961DA2A99D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6" y="3429000"/>
            <a:ext cx="2904994" cy="34928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6613BE-C694-4EE0-961C-5D4F0177FBF7}"/>
              </a:ext>
            </a:extLst>
          </p:cNvPr>
          <p:cNvPicPr/>
          <p:nvPr/>
        </p:nvPicPr>
        <p:blipFill>
          <a:blip r:embed="rId22" cstate="print"/>
          <a:stretch/>
        </p:blipFill>
        <p:spPr>
          <a:xfrm>
            <a:off x="11070389" y="692691"/>
            <a:ext cx="1127315" cy="101874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898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77BB6D2-DD15-E7C8-A719-C2427E435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6" y="3429000"/>
            <a:ext cx="2904994" cy="3492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2001" y="148578"/>
            <a:ext cx="1036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Публичный доклад за 2021-2022 учебный год</a:t>
            </a:r>
            <a:endParaRPr lang="ru-RU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0275025">
            <a:off x="12019378" y="6718486"/>
            <a:ext cx="1712687" cy="14514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8621411">
            <a:off x="11789318" y="6261019"/>
            <a:ext cx="1712686" cy="950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469537" y="529951"/>
            <a:ext cx="10162309" cy="0"/>
          </a:xfrm>
          <a:prstGeom prst="line">
            <a:avLst/>
          </a:prstGeom>
          <a:ln w="50800">
            <a:solidFill>
              <a:srgbClr val="94D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/>
          <p:nvPr/>
        </p:nvPicPr>
        <p:blipFill>
          <a:blip r:embed="rId3" cstate="print"/>
          <a:stretch/>
        </p:blipFill>
        <p:spPr>
          <a:xfrm>
            <a:off x="10888494" y="611585"/>
            <a:ext cx="1200655" cy="1267079"/>
          </a:xfrm>
          <a:prstGeom prst="rect">
            <a:avLst/>
          </a:prstGeom>
          <a:ln>
            <a:noFill/>
          </a:ln>
        </p:spPr>
      </p:pic>
      <p:sp>
        <p:nvSpPr>
          <p:cNvPr id="10" name="Овал 9"/>
          <p:cNvSpPr/>
          <p:nvPr/>
        </p:nvSpPr>
        <p:spPr>
          <a:xfrm>
            <a:off x="2328251" y="1062521"/>
            <a:ext cx="1876288" cy="1876288"/>
          </a:xfrm>
          <a:prstGeom prst="ellipse">
            <a:avLst/>
          </a:prstGeom>
          <a:solidFill>
            <a:srgbClr val="B1D9DE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2400" b="1" i="1" dirty="0">
              <a:solidFill>
                <a:prstClr val="black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421480" y="2856959"/>
            <a:ext cx="1876288" cy="1876288"/>
          </a:xfrm>
          <a:prstGeom prst="ellipse">
            <a:avLst/>
          </a:prstGeom>
          <a:solidFill>
            <a:srgbClr val="B1D9DE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2400" b="1" i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56226" y="1136492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36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20528" y="3043731"/>
            <a:ext cx="10740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911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08557" y="1683545"/>
            <a:ext cx="12207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садов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882391" y="3729953"/>
            <a:ext cx="1285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9295192" y="2261454"/>
            <a:ext cx="2636217" cy="2636217"/>
            <a:chOff x="326585" y="1724297"/>
            <a:chExt cx="2636217" cy="2636217"/>
          </a:xfrm>
        </p:grpSpPr>
        <p:sp>
          <p:nvSpPr>
            <p:cNvPr id="23" name="Овал 22"/>
            <p:cNvSpPr/>
            <p:nvPr/>
          </p:nvSpPr>
          <p:spPr>
            <a:xfrm>
              <a:off x="326585" y="1724297"/>
              <a:ext cx="2636217" cy="2636217"/>
            </a:xfrm>
            <a:prstGeom prst="ellipse">
              <a:avLst/>
            </a:prstGeom>
            <a:solidFill>
              <a:srgbClr val="B1D9DE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2400" b="1" i="1" dirty="0">
                <a:solidFill>
                  <a:prstClr val="black"/>
                </a:solidFill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39451" y="2150173"/>
              <a:ext cx="216437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35 тыс.</a:t>
              </a:r>
              <a:endParaRPr lang="ru-RU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829406" y="2786295"/>
              <a:ext cx="178446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школьников</a:t>
              </a: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6"/>
          <a:stretch/>
        </p:blipFill>
        <p:spPr>
          <a:xfrm>
            <a:off x="921175" y="4512774"/>
            <a:ext cx="1914915" cy="2037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Стрелка вверх 26"/>
          <p:cNvSpPr/>
          <p:nvPr/>
        </p:nvSpPr>
        <p:spPr>
          <a:xfrm>
            <a:off x="5096724" y="1379684"/>
            <a:ext cx="485520" cy="3060000"/>
          </a:xfrm>
          <a:prstGeom prst="upArrow">
            <a:avLst/>
          </a:prstGeom>
          <a:solidFill>
            <a:srgbClr val="94D6D5"/>
          </a:solidFill>
        </p:spPr>
        <p:txBody>
          <a:bodyPr wrap="square" rtlCol="0" anchor="ctr">
            <a:spAutoFit/>
          </a:bodyPr>
          <a:lstStyle/>
          <a:p>
            <a:pPr algn="ctr"/>
            <a:endParaRPr lang="ru-RU" sz="2400" b="1" i="1" dirty="0">
              <a:solidFill>
                <a:prstClr val="black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044378" y="2757499"/>
            <a:ext cx="3021340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/>
              <a:t>на 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66,4%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457420" y="3466759"/>
            <a:ext cx="29629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естественно-научной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направленности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413760" y="1284310"/>
            <a:ext cx="20233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30%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5389074" y="2000665"/>
            <a:ext cx="4095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технической направленности 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94" y="4647787"/>
            <a:ext cx="2716629" cy="1902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8EF8C5FC-675A-8C48-970C-1D5F0E7E7262}"/>
              </a:ext>
            </a:extLst>
          </p:cNvPr>
          <p:cNvSpPr/>
          <p:nvPr/>
        </p:nvSpPr>
        <p:spPr>
          <a:xfrm>
            <a:off x="3904114" y="337461"/>
            <a:ext cx="54719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just"/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8DEB6640-B393-B287-1C9B-3CE6F61334BD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F54BDDB6-C720-8089-116A-CC4C3B6B02FE}"/>
              </a:ext>
            </a:extLst>
          </p:cNvPr>
          <p:cNvSpPr/>
          <p:nvPr/>
        </p:nvSpPr>
        <p:spPr>
          <a:xfrm>
            <a:off x="-3855454" y="-1371908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326585" y="1724297"/>
            <a:ext cx="2636217" cy="2636217"/>
            <a:chOff x="326585" y="1724297"/>
            <a:chExt cx="2636217" cy="2636217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8" name="Овал 7"/>
            <p:cNvSpPr/>
            <p:nvPr/>
          </p:nvSpPr>
          <p:spPr>
            <a:xfrm>
              <a:off x="326585" y="1724297"/>
              <a:ext cx="2636217" cy="2636217"/>
            </a:xfrm>
            <a:prstGeom prst="ellipse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2400" b="1" i="1" dirty="0">
                <a:solidFill>
                  <a:prstClr val="black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639451" y="2150173"/>
              <a:ext cx="2164375" cy="83099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ru-RU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22 тыс.</a:t>
              </a:r>
              <a:endParaRPr lang="ru-RU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587256" y="2871995"/>
              <a:ext cx="2114874" cy="46166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дошкольников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543" y="4596546"/>
            <a:ext cx="2743123" cy="2057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774" y="4097501"/>
            <a:ext cx="1841177" cy="1360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0412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371908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916723" y="471434"/>
            <a:ext cx="10275277" cy="10048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7" y="2171752"/>
            <a:ext cx="3904005" cy="46940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DEC67D-DD24-8A24-3C5C-00A9D7A5C093}"/>
              </a:ext>
            </a:extLst>
          </p:cNvPr>
          <p:cNvSpPr txBox="1"/>
          <p:nvPr/>
        </p:nvSpPr>
        <p:spPr>
          <a:xfrm>
            <a:off x="2044421" y="118076"/>
            <a:ext cx="849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7E9EE-5C25-9FE7-C5CD-643B166F942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750998" y="595681"/>
            <a:ext cx="1274035" cy="1267079"/>
          </a:xfrm>
          <a:prstGeom prst="rect">
            <a:avLst/>
          </a:prstGeom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F0E82C-24CF-F121-9DCB-4E62650AF653}"/>
              </a:ext>
            </a:extLst>
          </p:cNvPr>
          <p:cNvSpPr/>
          <p:nvPr/>
        </p:nvSpPr>
        <p:spPr>
          <a:xfrm>
            <a:off x="1650658" y="1862760"/>
            <a:ext cx="3000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5BC6CE-7F44-28E6-7AB3-EE6539707C2E}"/>
              </a:ext>
            </a:extLst>
          </p:cNvPr>
          <p:cNvSpPr txBox="1"/>
          <p:nvPr/>
        </p:nvSpPr>
        <p:spPr>
          <a:xfrm>
            <a:off x="545037" y="4012780"/>
            <a:ext cx="4096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Грантовый проект «Умные каникулы»</a:t>
            </a: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флагманской школы № 6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060D63-D1CF-6BCD-90CC-248D28CC6267}"/>
              </a:ext>
            </a:extLst>
          </p:cNvPr>
          <p:cNvSpPr txBox="1"/>
          <p:nvPr/>
        </p:nvSpPr>
        <p:spPr>
          <a:xfrm>
            <a:off x="1356946" y="2426956"/>
            <a:ext cx="4091971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FCF02B-8E85-1B06-1488-52F6E76C0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085" y="1290448"/>
            <a:ext cx="3062424" cy="2023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8DC9F3-AB6D-82B7-ED25-036DBFC615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994"/>
          <a:stretch/>
        </p:blipFill>
        <p:spPr>
          <a:xfrm>
            <a:off x="2283835" y="1780422"/>
            <a:ext cx="1886301" cy="1734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F4F0D8-84F5-3180-34C6-07E0ED639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04" y="2129917"/>
            <a:ext cx="2368331" cy="1332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106B8E-9418-E618-3081-09ED538D38DB}"/>
              </a:ext>
            </a:extLst>
          </p:cNvPr>
          <p:cNvSpPr txBox="1"/>
          <p:nvPr/>
        </p:nvSpPr>
        <p:spPr>
          <a:xfrm>
            <a:off x="1231568" y="5293250"/>
            <a:ext cx="2462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1799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школьников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39EF38-BBE9-3EC2-E469-8072DF777B2D}"/>
              </a:ext>
            </a:extLst>
          </p:cNvPr>
          <p:cNvSpPr txBox="1"/>
          <p:nvPr/>
        </p:nvSpPr>
        <p:spPr>
          <a:xfrm>
            <a:off x="4896014" y="3957180"/>
            <a:ext cx="49410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«Лагерь настоящих героев» на базе Военно-патриотического ПКиО ВС РФ «Патриот»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95DF34-D1D3-559D-6679-F69EB65D84C9}"/>
              </a:ext>
            </a:extLst>
          </p:cNvPr>
          <p:cNvSpPr txBox="1"/>
          <p:nvPr/>
        </p:nvSpPr>
        <p:spPr>
          <a:xfrm>
            <a:off x="5599253" y="4507663"/>
            <a:ext cx="186947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мальчишек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девчонок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B4658F-5F6B-CA1C-49E4-3938ED5ECC18}"/>
              </a:ext>
            </a:extLst>
          </p:cNvPr>
          <p:cNvSpPr txBox="1"/>
          <p:nvPr/>
        </p:nvSpPr>
        <p:spPr>
          <a:xfrm>
            <a:off x="545037" y="4647643"/>
            <a:ext cx="3211514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Дни школьных каникул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5ABE15-8D04-AB6B-8025-7E594E4F915D}"/>
              </a:ext>
            </a:extLst>
          </p:cNvPr>
          <p:cNvSpPr txBox="1"/>
          <p:nvPr/>
        </p:nvSpPr>
        <p:spPr>
          <a:xfrm>
            <a:off x="1231568" y="4941402"/>
            <a:ext cx="2707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школьных лагерей</a:t>
            </a:r>
          </a:p>
        </p:txBody>
      </p:sp>
    </p:spTree>
    <p:extLst>
      <p:ext uri="{BB962C8B-B14F-4D97-AF65-F5344CB8AC3E}">
        <p14:creationId xmlns:p14="http://schemas.microsoft.com/office/powerpoint/2010/main" val="3519082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089A08-6F70-6B3A-F3C5-E901C89F160B}"/>
              </a:ext>
            </a:extLst>
          </p:cNvPr>
          <p:cNvSpPr/>
          <p:nvPr/>
        </p:nvSpPr>
        <p:spPr>
          <a:xfrm>
            <a:off x="1523999" y="-5697"/>
            <a:ext cx="10668001" cy="686111"/>
          </a:xfrm>
          <a:prstGeom prst="rect">
            <a:avLst/>
          </a:prstGeom>
          <a:solidFill>
            <a:srgbClr val="009292"/>
          </a:solidFill>
          <a:ln>
            <a:solidFill>
              <a:srgbClr val="009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spc="-15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ПОВЫШЕНИЕ КАЧЕСТВА ПОДГОТОВКИ ШКОЛЬНИКОВ К ОЛИМПИАДАМ </a:t>
            </a:r>
            <a:br>
              <a:rPr lang="ru-RU" sz="2000" b="1" spc="-15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000" b="1" spc="-15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И КОНКУРСАМ РАЗЛИЧНОГО УРОВНЯ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ject 16">
            <a:extLst>
              <a:ext uri="{FF2B5EF4-FFF2-40B4-BE49-F238E27FC236}">
                <a16:creationId xmlns:a16="http://schemas.microsoft.com/office/drawing/2014/main" id="{1752DFA1-DF17-C513-A0CB-3145CF3B839F}"/>
              </a:ext>
            </a:extLst>
          </p:cNvPr>
          <p:cNvSpPr txBox="1"/>
          <p:nvPr/>
        </p:nvSpPr>
        <p:spPr>
          <a:xfrm>
            <a:off x="2067010" y="1535945"/>
            <a:ext cx="1670063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3600" i="1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spc="-5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24 </a:t>
            </a:r>
            <a:r>
              <a:rPr lang="ru-RU" sz="14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ПРЕДМЕТА</a:t>
            </a:r>
            <a:endParaRPr lang="ru-RU" sz="14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D9C317-1F13-E11B-9FBB-701FCA245A35}"/>
              </a:ext>
            </a:extLst>
          </p:cNvPr>
          <p:cNvSpPr/>
          <p:nvPr/>
        </p:nvSpPr>
        <p:spPr>
          <a:xfrm>
            <a:off x="2356767" y="983730"/>
            <a:ext cx="8515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ОЛИМПИАДА ШКОЛЬНИКОВ 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ОБЩЕОБРАЗОВАТЕЛЬНЫМ ПРЕДМЕТАМ</a:t>
            </a: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923F42B0-BCFC-41D1-F22A-EFE0C3615F8D}"/>
              </a:ext>
            </a:extLst>
          </p:cNvPr>
          <p:cNvSpPr txBox="1"/>
          <p:nvPr/>
        </p:nvSpPr>
        <p:spPr>
          <a:xfrm>
            <a:off x="9762808" y="3245892"/>
            <a:ext cx="254731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i="1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sz="1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258EDE-B5E4-6BE8-20F6-6FF97E202FD1}"/>
              </a:ext>
            </a:extLst>
          </p:cNvPr>
          <p:cNvSpPr txBox="1"/>
          <p:nvPr/>
        </p:nvSpPr>
        <p:spPr>
          <a:xfrm>
            <a:off x="6882467" y="4639662"/>
            <a:ext cx="1597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48 573   </a:t>
            </a:r>
            <a:r>
              <a:rPr lang="ru-RU" sz="16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УЧАСТНИКА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49A6BA-ECEE-0CDE-B730-C3AFFF688E69}"/>
              </a:ext>
            </a:extLst>
          </p:cNvPr>
          <p:cNvSpPr txBox="1"/>
          <p:nvPr/>
        </p:nvSpPr>
        <p:spPr>
          <a:xfrm>
            <a:off x="1377942" y="3985499"/>
            <a:ext cx="200982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19 007</a:t>
            </a:r>
            <a:r>
              <a:rPr lang="ru-RU" sz="28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ПРИЗЕРЫ И ПОБЕДИТЕЛИ</a:t>
            </a:r>
            <a:r>
              <a:rPr lang="ru-RU" sz="1600" b="1" spc="-20" baseline="30000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spc="-20" baseline="30000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+3 395↑</a:t>
            </a:r>
            <a:r>
              <a:rPr lang="ru-RU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12878E-C1EA-22D2-DF8F-9D58DE005DD5}"/>
              </a:ext>
            </a:extLst>
          </p:cNvPr>
          <p:cNvSpPr txBox="1"/>
          <p:nvPr/>
        </p:nvSpPr>
        <p:spPr>
          <a:xfrm>
            <a:off x="170061" y="4189971"/>
            <a:ext cx="14784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59 067 </a:t>
            </a:r>
            <a:r>
              <a:rPr lang="ru-RU" sz="16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УЧАСТНИКА</a:t>
            </a:r>
            <a:r>
              <a:rPr lang="ru-RU" sz="1200" b="1" spc="-20" baseline="30000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ru-RU" b="1" spc="-20" baseline="30000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+10 494↑</a:t>
            </a:r>
            <a:endParaRPr lang="ru-RU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AEC9F9-80FC-8710-2D2E-23861F628061}"/>
              </a:ext>
            </a:extLst>
          </p:cNvPr>
          <p:cNvSpPr txBox="1"/>
          <p:nvPr/>
        </p:nvSpPr>
        <p:spPr>
          <a:xfrm>
            <a:off x="7094186" y="4098055"/>
            <a:ext cx="1814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2021-2022</a:t>
            </a:r>
            <a:r>
              <a:rPr lang="ru-RU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object 16">
            <a:extLst>
              <a:ext uri="{FF2B5EF4-FFF2-40B4-BE49-F238E27FC236}">
                <a16:creationId xmlns:a16="http://schemas.microsoft.com/office/drawing/2014/main" id="{AD810433-C3B3-8CF6-BBA1-135D9A645D31}"/>
              </a:ext>
            </a:extLst>
          </p:cNvPr>
          <p:cNvSpPr txBox="1"/>
          <p:nvPr/>
        </p:nvSpPr>
        <p:spPr>
          <a:xfrm>
            <a:off x="8585553" y="4454584"/>
            <a:ext cx="92326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i="1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ru-RU" b="1" spc="-5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15 612  </a:t>
            </a:r>
            <a:r>
              <a:rPr lang="ru-RU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object 12">
            <a:extLst>
              <a:ext uri="{FF2B5EF4-FFF2-40B4-BE49-F238E27FC236}">
                <a16:creationId xmlns:a16="http://schemas.microsoft.com/office/drawing/2014/main" id="{EE1E3AAB-E331-19FA-0A50-FD74EF43E51B}"/>
              </a:ext>
            </a:extLst>
          </p:cNvPr>
          <p:cNvSpPr txBox="1"/>
          <p:nvPr/>
        </p:nvSpPr>
        <p:spPr>
          <a:xfrm>
            <a:off x="8585553" y="4979682"/>
            <a:ext cx="1395871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ПБЕДИТЕЛИ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И ПРИЗЕРЫ </a:t>
            </a:r>
            <a:endParaRPr sz="14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FCDBB9-F029-5E64-6B22-4614808762FB}"/>
              </a:ext>
            </a:extLst>
          </p:cNvPr>
          <p:cNvSpPr txBox="1"/>
          <p:nvPr/>
        </p:nvSpPr>
        <p:spPr>
          <a:xfrm>
            <a:off x="6862300" y="3785233"/>
            <a:ext cx="2307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spc="-3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ШКОЛЬНЫЙ ЭТАП</a:t>
            </a:r>
            <a:r>
              <a:rPr lang="ru-RU" sz="1800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B9E108-20FB-C8AC-CE84-D362DF05D01B}"/>
              </a:ext>
            </a:extLst>
          </p:cNvPr>
          <p:cNvSpPr txBox="1"/>
          <p:nvPr/>
        </p:nvSpPr>
        <p:spPr>
          <a:xfrm>
            <a:off x="989684" y="3641349"/>
            <a:ext cx="161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2022 год</a:t>
            </a:r>
            <a:endParaRPr lang="ru-RU" sz="24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object 12">
            <a:extLst>
              <a:ext uri="{FF2B5EF4-FFF2-40B4-BE49-F238E27FC236}">
                <a16:creationId xmlns:a16="http://schemas.microsoft.com/office/drawing/2014/main" id="{03854C77-53DA-7346-E199-C819706E596E}"/>
              </a:ext>
            </a:extLst>
          </p:cNvPr>
          <p:cNvSpPr txBox="1"/>
          <p:nvPr/>
        </p:nvSpPr>
        <p:spPr>
          <a:xfrm>
            <a:off x="5578480" y="1797000"/>
            <a:ext cx="2199972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itchFamily="2" charset="2"/>
              <a:buChar char="Ø"/>
            </a:pPr>
            <a:r>
              <a:rPr lang="ru-RU" sz="16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Муниципальный этап</a:t>
            </a:r>
            <a:endParaRPr sz="16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object 12">
            <a:extLst>
              <a:ext uri="{FF2B5EF4-FFF2-40B4-BE49-F238E27FC236}">
                <a16:creationId xmlns:a16="http://schemas.microsoft.com/office/drawing/2014/main" id="{271A8994-5847-D23B-5FA2-36C761E0EEDB}"/>
              </a:ext>
            </a:extLst>
          </p:cNvPr>
          <p:cNvSpPr txBox="1"/>
          <p:nvPr/>
        </p:nvSpPr>
        <p:spPr>
          <a:xfrm>
            <a:off x="7857981" y="1808566"/>
            <a:ext cx="2014847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itchFamily="2" charset="2"/>
              <a:buChar char="Ø"/>
            </a:pPr>
            <a:r>
              <a:rPr lang="ru-RU" sz="16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Региональный этап</a:t>
            </a:r>
            <a:endParaRPr sz="16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object 12">
            <a:extLst>
              <a:ext uri="{FF2B5EF4-FFF2-40B4-BE49-F238E27FC236}">
                <a16:creationId xmlns:a16="http://schemas.microsoft.com/office/drawing/2014/main" id="{3DB9BFCF-DAF4-00E1-301C-35B4CB217E91}"/>
              </a:ext>
            </a:extLst>
          </p:cNvPr>
          <p:cNvSpPr txBox="1"/>
          <p:nvPr/>
        </p:nvSpPr>
        <p:spPr>
          <a:xfrm>
            <a:off x="9936480" y="1820520"/>
            <a:ext cx="2199973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itchFamily="2" charset="2"/>
              <a:buChar char="Ø"/>
            </a:pPr>
            <a:r>
              <a:rPr lang="ru-RU" sz="16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Заключительный этап</a:t>
            </a:r>
            <a:endParaRPr sz="16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object 12">
            <a:extLst>
              <a:ext uri="{FF2B5EF4-FFF2-40B4-BE49-F238E27FC236}">
                <a16:creationId xmlns:a16="http://schemas.microsoft.com/office/drawing/2014/main" id="{F835BDFE-B458-1BB5-300C-ED0AE2C80E8B}"/>
              </a:ext>
            </a:extLst>
          </p:cNvPr>
          <p:cNvSpPr txBox="1"/>
          <p:nvPr/>
        </p:nvSpPr>
        <p:spPr>
          <a:xfrm>
            <a:off x="3759325" y="1794555"/>
            <a:ext cx="2014847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Wingdings" pitchFamily="2" charset="2"/>
              <a:buChar char="Ø"/>
            </a:pPr>
            <a:r>
              <a:rPr lang="ru-RU" sz="16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Школьный этап</a:t>
            </a:r>
            <a:endParaRPr sz="16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F010E60-BE7C-4743-9E32-DDCD4D1C90F9}"/>
              </a:ext>
            </a:extLst>
          </p:cNvPr>
          <p:cNvSpPr/>
          <p:nvPr/>
        </p:nvSpPr>
        <p:spPr>
          <a:xfrm>
            <a:off x="3193961" y="2141294"/>
            <a:ext cx="7521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3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Городской округ Мытищи </a:t>
            </a:r>
          </a:p>
          <a:p>
            <a:pPr algn="ctr"/>
            <a:r>
              <a:rPr lang="ru-RU" spc="-3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по качеству подготовки школьников к олимпиаде, количеству </a:t>
            </a:r>
            <a:br>
              <a:rPr lang="ru-RU" spc="-3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</a:br>
            <a:r>
              <a:rPr lang="ru-RU" spc="-3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победителей и призёров входит в Рейтинг 45 </a:t>
            </a:r>
          </a:p>
          <a:p>
            <a:pPr algn="ctr"/>
            <a:r>
              <a:rPr lang="ru-RU" spc="-3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и находится в  «</a:t>
            </a:r>
            <a:r>
              <a:rPr lang="ru-RU" b="1" spc="-3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зелёной зоне»</a:t>
            </a:r>
            <a:endParaRPr lang="ru-RU" b="1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F0C4B2C-E201-4ECC-AD93-31DA7A586E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93" y="3731929"/>
            <a:ext cx="3513031" cy="243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EAA9E1-116F-8912-E05C-7840F31A3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6" y="3429000"/>
            <a:ext cx="2904994" cy="34928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567BA9-B09B-72FA-BBA2-ADA9470AB56E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0936301" y="653552"/>
            <a:ext cx="1277951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360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089A08-6F70-6B3A-F3C5-E901C89F160B}"/>
              </a:ext>
            </a:extLst>
          </p:cNvPr>
          <p:cNvSpPr/>
          <p:nvPr/>
        </p:nvSpPr>
        <p:spPr>
          <a:xfrm>
            <a:off x="1481559" y="40067"/>
            <a:ext cx="10700025" cy="645443"/>
          </a:xfrm>
          <a:prstGeom prst="rect">
            <a:avLst/>
          </a:prstGeom>
          <a:solidFill>
            <a:srgbClr val="009292"/>
          </a:solidFill>
          <a:ln>
            <a:solidFill>
              <a:srgbClr val="009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5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ЭФФЕКТИВНОСТЬ РЕАЛИЗАЦИИ ПРОЕКТА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E35C16-B386-9329-5B97-8ED0441866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6" y="3429000"/>
            <a:ext cx="2904994" cy="34928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12731" y="1247531"/>
            <a:ext cx="82620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ПОБЕДИТЕЛИ И ПРИЗЕРЫ ЗАКЛЮЧИТЕЛЬНОГО ЭТАПА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ВсОШ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52818" y="1976984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75730" y="2209663"/>
            <a:ext cx="14282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50442" y="276754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59184" y="2964758"/>
            <a:ext cx="1181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призеров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58003" y="2015614"/>
            <a:ext cx="3951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химия – школа  №8</a:t>
            </a:r>
            <a:endParaRPr lang="en-US" sz="20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английский язык - гимназия № 33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908930" y="2987003"/>
            <a:ext cx="788236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0215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призера по экономике - школа № 6</a:t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физкультура - школа № 5 </a:t>
            </a:r>
          </a:p>
          <a:p>
            <a:pPr marL="457200" indent="450215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призёра по информатике – школа № 6</a:t>
            </a:r>
          </a:p>
          <a:p>
            <a:pPr marL="457200" indent="450215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ОБЖ – лицей  № 15</a:t>
            </a:r>
          </a:p>
          <a:p>
            <a:pPr marL="457200" indent="450215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астрономия - лицей № 15                                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450215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английский язык - гимназия № 33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450215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призёра по немецкому языку – школа № 32,   гимназия № 33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итальянский язык - школа № 6 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китайский язык - школа № 6               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824" y="3709924"/>
            <a:ext cx="3598327" cy="2397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AA0694-0CFE-24BF-0EC1-43310065ED95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0942199" y="703277"/>
            <a:ext cx="1277951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0515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DB98AC6-BB30-1EA6-C3A7-060CA45BB112}"/>
              </a:ext>
            </a:extLst>
          </p:cNvPr>
          <p:cNvSpPr/>
          <p:nvPr/>
        </p:nvSpPr>
        <p:spPr>
          <a:xfrm>
            <a:off x="3520315" y="4232117"/>
            <a:ext cx="4782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318826-F30C-F40A-FE9A-99D46A02DB88}"/>
              </a:ext>
            </a:extLst>
          </p:cNvPr>
          <p:cNvSpPr txBox="1"/>
          <p:nvPr/>
        </p:nvSpPr>
        <p:spPr>
          <a:xfrm>
            <a:off x="892903" y="5503882"/>
            <a:ext cx="2357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spc="-5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ТЕХНИЧЕСКАЯ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BA3C3E-1C89-6F9A-DA57-BA1D03A80179}"/>
              </a:ext>
            </a:extLst>
          </p:cNvPr>
          <p:cNvSpPr txBox="1"/>
          <p:nvPr/>
        </p:nvSpPr>
        <p:spPr>
          <a:xfrm>
            <a:off x="4830104" y="5131413"/>
            <a:ext cx="4055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spc="-5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ФИЗКУЛЬТУРНО-СПОРТИВНАЯ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D65C95-0A96-AEE4-51E9-41082DEF6307}"/>
              </a:ext>
            </a:extLst>
          </p:cNvPr>
          <p:cNvSpPr txBox="1"/>
          <p:nvPr/>
        </p:nvSpPr>
        <p:spPr>
          <a:xfrm>
            <a:off x="893735" y="5134550"/>
            <a:ext cx="36481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spc="-5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ЕСТЕСТВЕННО-НАУЧНАЯ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84F383-4561-0626-C910-74FC19C03627}"/>
              </a:ext>
            </a:extLst>
          </p:cNvPr>
          <p:cNvSpPr txBox="1"/>
          <p:nvPr/>
        </p:nvSpPr>
        <p:spPr>
          <a:xfrm>
            <a:off x="4830104" y="5500745"/>
            <a:ext cx="3896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spc="-5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ТУРИСТСКО-КРАЕВЕДЧЕСКАЯ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8751D8-A40E-05EE-1AFE-A24095EAA63B}"/>
              </a:ext>
            </a:extLst>
          </p:cNvPr>
          <p:cNvSpPr txBox="1"/>
          <p:nvPr/>
        </p:nvSpPr>
        <p:spPr>
          <a:xfrm>
            <a:off x="4830104" y="5874483"/>
            <a:ext cx="4151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spc="-5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СОЦИАЛЬНО-ЭКОНОМИЧЕСКАЯ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1D1CA78-3217-BA83-FB34-F390792B1013}"/>
              </a:ext>
            </a:extLst>
          </p:cNvPr>
          <p:cNvSpPr/>
          <p:nvPr/>
        </p:nvSpPr>
        <p:spPr>
          <a:xfrm>
            <a:off x="2071695" y="872360"/>
            <a:ext cx="8587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ЦЕНТР ОЛИМПИАДНОГО ДВИЖЕНИЯ «ВЗЛЕТ»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A49F4B-8EDC-BC3E-90B4-33CBC516784A}"/>
              </a:ext>
            </a:extLst>
          </p:cNvPr>
          <p:cNvSpPr txBox="1"/>
          <p:nvPr/>
        </p:nvSpPr>
        <p:spPr>
          <a:xfrm>
            <a:off x="1548826" y="4517371"/>
            <a:ext cx="4040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1 600   </a:t>
            </a:r>
            <a:r>
              <a:rPr lang="ru-RU" sz="14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ПРОГРАММ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6AA5D6-5E5A-A3B7-308A-1E3C1A7DF559}"/>
              </a:ext>
            </a:extLst>
          </p:cNvPr>
          <p:cNvSpPr txBox="1"/>
          <p:nvPr/>
        </p:nvSpPr>
        <p:spPr>
          <a:xfrm>
            <a:off x="892903" y="5895436"/>
            <a:ext cx="2506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spc="-5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ХУДОЖЕСТВЕННАЯ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2F17F7A0-FC96-2DB8-A967-923F80EE3AAB}"/>
              </a:ext>
            </a:extLst>
          </p:cNvPr>
          <p:cNvSpPr/>
          <p:nvPr/>
        </p:nvSpPr>
        <p:spPr>
          <a:xfrm>
            <a:off x="2107437" y="3256149"/>
            <a:ext cx="1291879" cy="1171034"/>
          </a:xfrm>
          <a:prstGeom prst="ellipse">
            <a:avLst/>
          </a:prstGeom>
          <a:ln>
            <a:solidFill>
              <a:srgbClr val="5EC9B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ТОЧКА РОСТА</a:t>
            </a: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658A7BC5-5394-AEC2-6D43-B274F734E6B0}"/>
              </a:ext>
            </a:extLst>
          </p:cNvPr>
          <p:cNvSpPr txBox="1"/>
          <p:nvPr/>
        </p:nvSpPr>
        <p:spPr>
          <a:xfrm>
            <a:off x="3524553" y="3662511"/>
            <a:ext cx="1927658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14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школы № 19,22, 29, </a:t>
            </a:r>
            <a:br>
              <a:rPr lang="ru-RU" sz="14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</a:br>
            <a:r>
              <a:rPr lang="ru-RU" sz="14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Марфинская школа</a:t>
            </a:r>
            <a:endParaRPr sz="14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71B743-8EC9-C807-E2D2-EE6D29970E0F}"/>
              </a:ext>
            </a:extLst>
          </p:cNvPr>
          <p:cNvSpPr txBox="1"/>
          <p:nvPr/>
        </p:nvSpPr>
        <p:spPr>
          <a:xfrm>
            <a:off x="3721914" y="3162542"/>
            <a:ext cx="1666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4 </a:t>
            </a:r>
            <a:r>
              <a:rPr lang="ru-RU" sz="14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ПЛОЩАДКИ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92AC2A-2966-0E12-6AAF-7BAE772E0660}"/>
              </a:ext>
            </a:extLst>
          </p:cNvPr>
          <p:cNvSpPr txBox="1"/>
          <p:nvPr/>
        </p:nvSpPr>
        <p:spPr>
          <a:xfrm>
            <a:off x="6757762" y="3461191"/>
            <a:ext cx="253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3 000 </a:t>
            </a:r>
            <a:r>
              <a:rPr lang="ru-RU" sz="14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ШКОЛЬНИКОВ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DD8587-F6A7-C8F9-E721-163B4081244E}"/>
              </a:ext>
            </a:extLst>
          </p:cNvPr>
          <p:cNvSpPr txBox="1"/>
          <p:nvPr/>
        </p:nvSpPr>
        <p:spPr>
          <a:xfrm>
            <a:off x="3461403" y="2141826"/>
            <a:ext cx="1666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8 </a:t>
            </a:r>
            <a:r>
              <a:rPr lang="ru-RU" sz="14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ШКОЛ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CAC4130-1D41-8275-66A7-BE7E2985E765}"/>
              </a:ext>
            </a:extLst>
          </p:cNvPr>
          <p:cNvSpPr txBox="1"/>
          <p:nvPr/>
        </p:nvSpPr>
        <p:spPr>
          <a:xfrm>
            <a:off x="6757762" y="2149006"/>
            <a:ext cx="1969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300 </a:t>
            </a:r>
            <a:r>
              <a:rPr lang="ru-RU" sz="14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УЧЕНИКОВ</a:t>
            </a:r>
          </a:p>
        </p:txBody>
      </p:sp>
      <p:sp>
        <p:nvSpPr>
          <p:cNvPr id="26" name="object 16">
            <a:extLst>
              <a:ext uri="{FF2B5EF4-FFF2-40B4-BE49-F238E27FC236}">
                <a16:creationId xmlns:a16="http://schemas.microsoft.com/office/drawing/2014/main" id="{CD1DB389-7A6C-3DA8-F644-6FB6A0C83D80}"/>
              </a:ext>
            </a:extLst>
          </p:cNvPr>
          <p:cNvSpPr txBox="1"/>
          <p:nvPr/>
        </p:nvSpPr>
        <p:spPr>
          <a:xfrm>
            <a:off x="4830104" y="1490210"/>
            <a:ext cx="588653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4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Ресурсный центр по подготовке к олимпиадам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BFF66A-5C92-5C82-11D7-F951F186A3FA}"/>
              </a:ext>
            </a:extLst>
          </p:cNvPr>
          <p:cNvSpPr txBox="1"/>
          <p:nvPr/>
        </p:nvSpPr>
        <p:spPr>
          <a:xfrm>
            <a:off x="3133065" y="1391669"/>
            <a:ext cx="166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Школа № 6</a:t>
            </a:r>
            <a:endParaRPr lang="ru-RU" sz="20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object 6">
            <a:extLst>
              <a:ext uri="{FF2B5EF4-FFF2-40B4-BE49-F238E27FC236}">
                <a16:creationId xmlns:a16="http://schemas.microsoft.com/office/drawing/2014/main" id="{50F068FB-319C-6921-508E-9E6209AA4E0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8025" y="1606731"/>
            <a:ext cx="923361" cy="1141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B827746-9D62-030E-79E3-6DE436310D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643" y="1911757"/>
            <a:ext cx="754854" cy="75485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68B00DC-C2EB-6A60-11C0-89052B3548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937" y="3346013"/>
            <a:ext cx="754854" cy="754854"/>
          </a:xfrm>
          <a:prstGeom prst="rect">
            <a:avLst/>
          </a:prstGeom>
        </p:spPr>
      </p:pic>
      <p:sp>
        <p:nvSpPr>
          <p:cNvPr id="32" name="object 16">
            <a:extLst>
              <a:ext uri="{FF2B5EF4-FFF2-40B4-BE49-F238E27FC236}">
                <a16:creationId xmlns:a16="http://schemas.microsoft.com/office/drawing/2014/main" id="{618B001D-34B1-37C4-9A29-1FAF9393BF26}"/>
              </a:ext>
            </a:extLst>
          </p:cNvPr>
          <p:cNvSpPr txBox="1"/>
          <p:nvPr/>
        </p:nvSpPr>
        <p:spPr>
          <a:xfrm>
            <a:off x="1469726" y="2904124"/>
            <a:ext cx="387703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ПРОФИЛЬНЫЕ СМЕНЫ ЦЕНТРА «ВЗЛЕТ» </a:t>
            </a:r>
            <a:endParaRPr lang="ru-RU" sz="14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0943FE-2A18-5B03-56B7-D92CC4719383}"/>
              </a:ext>
            </a:extLst>
          </p:cNvPr>
          <p:cNvSpPr txBox="1"/>
          <p:nvPr/>
        </p:nvSpPr>
        <p:spPr>
          <a:xfrm>
            <a:off x="5295690" y="2737411"/>
            <a:ext cx="4110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226 </a:t>
            </a:r>
            <a:r>
              <a:rPr lang="ru-RU" sz="14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ШКОЛЬНИКОВ (прошлый учебный год)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980603-CB37-EF2E-D377-C1E97A8B289D}"/>
              </a:ext>
            </a:extLst>
          </p:cNvPr>
          <p:cNvSpPr txBox="1"/>
          <p:nvPr/>
        </p:nvSpPr>
        <p:spPr>
          <a:xfrm>
            <a:off x="9140881" y="2763060"/>
            <a:ext cx="28431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278 </a:t>
            </a:r>
            <a:r>
              <a:rPr lang="ru-RU" sz="14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ШКОЛЬНИКОВ</a:t>
            </a:r>
            <a:r>
              <a:rPr lang="ru-RU" sz="1400" b="1" spc="-20" baseline="30000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000" b="1" spc="-20" baseline="30000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+52↑</a:t>
            </a:r>
            <a:br>
              <a:rPr lang="ru-RU" sz="2000" b="1" spc="-20" baseline="30000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</a:br>
            <a:r>
              <a:rPr lang="ru-RU" sz="1400" b="1" spc="-20" baseline="3000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(за 3 месяца этого учебного года)</a:t>
            </a:r>
            <a:endParaRPr lang="ru-RU" sz="14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3FCEA6-6872-D2B2-EC2E-0FA414CFF6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6" y="3429000"/>
            <a:ext cx="2904994" cy="34928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DC2F6F-2E07-78F8-A0A3-88B4F14BA6E5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10945902" y="624808"/>
            <a:ext cx="1277951" cy="1267079"/>
          </a:xfrm>
          <a:prstGeom prst="rect">
            <a:avLst/>
          </a:prstGeom>
          <a:ln>
            <a:noFill/>
          </a:ln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D536042-CFC6-4790-2578-6AAC707F4375}"/>
              </a:ext>
            </a:extLst>
          </p:cNvPr>
          <p:cNvCxnSpPr>
            <a:cxnSpLocks/>
          </p:cNvCxnSpPr>
          <p:nvPr/>
        </p:nvCxnSpPr>
        <p:spPr>
          <a:xfrm>
            <a:off x="1784839" y="624808"/>
            <a:ext cx="10407161" cy="0"/>
          </a:xfrm>
          <a:prstGeom prst="line">
            <a:avLst/>
          </a:prstGeom>
          <a:ln w="50800">
            <a:solidFill>
              <a:srgbClr val="94D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F6FF13B-28DF-A25F-24D8-AB94C67136DB}"/>
              </a:ext>
            </a:extLst>
          </p:cNvPr>
          <p:cNvSpPr txBox="1"/>
          <p:nvPr/>
        </p:nvSpPr>
        <p:spPr>
          <a:xfrm>
            <a:off x="2598797" y="198592"/>
            <a:ext cx="8258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682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916723" y="562708"/>
            <a:ext cx="10275277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92" y="2302093"/>
            <a:ext cx="3904005" cy="46940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67349" y="174313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аттестаты особого образца и золотые медали «За особые успехи в учении»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02548" y="1594207"/>
            <a:ext cx="954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182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91253" y="1687775"/>
            <a:ext cx="2314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выпускника -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47771" y="2318859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37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71658" y="2437403"/>
            <a:ext cx="2314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выпускника -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67349" y="254345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 баллов на ЕГЭ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61546" y="2909730"/>
            <a:ext cx="3790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71658" y="3020009"/>
            <a:ext cx="2314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выпускника -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98484" y="3077098"/>
            <a:ext cx="25176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мультибалльники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12239" y="3649078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07093" y="3742811"/>
            <a:ext cx="1885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учителей </a:t>
            </a:r>
            <a:r>
              <a:rPr lang="ru-RU" sz="2800" dirty="0">
                <a:ea typeface="Calibri" panose="020F0502020204030204" pitchFamily="34" charset="0"/>
              </a:rPr>
              <a:t>- </a:t>
            </a:r>
            <a:endParaRPr lang="ru-RU" sz="2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808135" y="3749882"/>
            <a:ext cx="7670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2 и более выпускников,       получивших наивысший балл: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86074" y="4225758"/>
            <a:ext cx="36648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Халевина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 В. («Лицей № 2»)</a:t>
            </a:r>
          </a:p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Демидович О. В. («Гимназия № 16»)</a:t>
            </a:r>
          </a:p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Курлова С. А. ( «Лицей № 15»), </a:t>
            </a:r>
          </a:p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Исмайлова Э. С.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Кызы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(Школа № 27») </a:t>
            </a:r>
          </a:p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Корнеева Е. Н. (Гимназия № 33)</a:t>
            </a:r>
          </a:p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Рубцова С. П. (Школа № 6)</a:t>
            </a:r>
          </a:p>
          <a:p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Сизова Н. С. (Гимназия № 33)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76609" y="1061543"/>
            <a:ext cx="6533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ОБРАЗОВАНИЯ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88FD9-7749-6F4D-28EB-C03ADA4354BC}"/>
              </a:ext>
            </a:extLst>
          </p:cNvPr>
          <p:cNvSpPr txBox="1"/>
          <p:nvPr/>
        </p:nvSpPr>
        <p:spPr>
          <a:xfrm>
            <a:off x="2393776" y="161969"/>
            <a:ext cx="8244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BFE203-2DC4-8FE3-AFFC-58B6597D624C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831293" y="569229"/>
            <a:ext cx="1360707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289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934416" y="511958"/>
            <a:ext cx="10257584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95" y="2394093"/>
            <a:ext cx="3904005" cy="46940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37458" y="1026660"/>
            <a:ext cx="88189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ПРЕСТИЖА ПЕДАГОГИЧЕСКОЙ ПРОФЕССИИ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82506" y="2062242"/>
            <a:ext cx="9350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числе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-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Костина С. В., учитель химии Гимназии № 17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07511" y="1667969"/>
            <a:ext cx="10284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«Учитель года Подмосковья 2021»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818566" y="1991080"/>
            <a:ext cx="3854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907511" y="2720310"/>
            <a:ext cx="102844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«Воспитатель года Подмосковья 2022»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82506" y="3139306"/>
            <a:ext cx="9808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Лауреат -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Камерина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Е. А., учитель - логопед детского сада № 75 «Аленький цветочек»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393855" y="4061110"/>
            <a:ext cx="10299418" cy="2289139"/>
            <a:chOff x="1899973" y="1617213"/>
            <a:chExt cx="10299418" cy="2289139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1899973" y="2208142"/>
              <a:ext cx="34378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федеральный уровень 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914902" y="2593427"/>
              <a:ext cx="14839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2021</a:t>
              </a:r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год 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899973" y="3094615"/>
              <a:ext cx="14839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2022</a:t>
              </a:r>
              <a:r>
                <a:rPr lang="ru-RU" sz="2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год 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266284" y="2483825"/>
              <a:ext cx="244426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40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lang="ru-RU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победителя</a:t>
              </a:r>
              <a:endParaRPr lang="ru-RU" sz="2400" dirty="0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285575" y="3444687"/>
              <a:ext cx="747716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2400" dirty="0"/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1914902" y="1617213"/>
              <a:ext cx="1028448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Конкурсный отбор на денежное поощрение лучших учителей </a:t>
              </a:r>
              <a:endPara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6103860" y="2600799"/>
              <a:ext cx="15872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2021 год </a:t>
              </a:r>
              <a:endPara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4558902" y="4635293"/>
            <a:ext cx="4467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региональный уровень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CF6F2-0109-5D57-D39F-EAFF623A001B}"/>
              </a:ext>
            </a:extLst>
          </p:cNvPr>
          <p:cNvSpPr txBox="1"/>
          <p:nvPr/>
        </p:nvSpPr>
        <p:spPr>
          <a:xfrm>
            <a:off x="1302643" y="112566"/>
            <a:ext cx="98775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C40F40-9282-26BE-BAF9-CC2D05A2DCE3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0873768" y="539904"/>
            <a:ext cx="1318232" cy="1267079"/>
          </a:xfrm>
          <a:prstGeom prst="rect">
            <a:avLst/>
          </a:prstGeom>
          <a:ln>
            <a:noFill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4C46765-13F3-FD70-D8D0-FED21A869570}"/>
              </a:ext>
            </a:extLst>
          </p:cNvPr>
          <p:cNvSpPr/>
          <p:nvPr/>
        </p:nvSpPr>
        <p:spPr>
          <a:xfrm>
            <a:off x="1763674" y="5415631"/>
            <a:ext cx="24442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победитель</a:t>
            </a:r>
            <a:endParaRPr lang="ru-RU" sz="28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A9FC911-2347-565D-AE69-2A7B611E9C38}"/>
              </a:ext>
            </a:extLst>
          </p:cNvPr>
          <p:cNvSpPr/>
          <p:nvPr/>
        </p:nvSpPr>
        <p:spPr>
          <a:xfrm>
            <a:off x="4537963" y="5483534"/>
            <a:ext cx="1587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 год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4F5361A-1CC8-7538-3B8B-66DEFA73FE4D}"/>
              </a:ext>
            </a:extLst>
          </p:cNvPr>
          <p:cNvSpPr/>
          <p:nvPr/>
        </p:nvSpPr>
        <p:spPr>
          <a:xfrm>
            <a:off x="5951617" y="4932248"/>
            <a:ext cx="22703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победителя</a:t>
            </a:r>
            <a:endParaRPr lang="ru-RU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CAF152-CBB2-09F0-27D8-F1DB60EA8BE4}"/>
              </a:ext>
            </a:extLst>
          </p:cNvPr>
          <p:cNvSpPr txBox="1"/>
          <p:nvPr/>
        </p:nvSpPr>
        <p:spPr>
          <a:xfrm>
            <a:off x="5975196" y="5359438"/>
            <a:ext cx="25739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победителя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0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089A08-6F70-6B3A-F3C5-E901C89F160B}"/>
              </a:ext>
            </a:extLst>
          </p:cNvPr>
          <p:cNvSpPr/>
          <p:nvPr/>
        </p:nvSpPr>
        <p:spPr>
          <a:xfrm>
            <a:off x="1784838" y="877245"/>
            <a:ext cx="10407162" cy="686111"/>
          </a:xfrm>
          <a:prstGeom prst="rect">
            <a:avLst/>
          </a:prstGeom>
          <a:solidFill>
            <a:srgbClr val="009292"/>
          </a:solidFill>
          <a:ln>
            <a:solidFill>
              <a:srgbClr val="009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5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ПРИОРИТЕТНЫЕ НАПРАВЛЕНИЯ И ЗАДАЧИ РАЗВИТИЯ МУНИЦИПАЛЬНОЙ    СИСТЕМЫ ОБРАЗОВАНИЯ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A0C259E-9385-E629-806C-24F6C4B81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194" y="3365112"/>
            <a:ext cx="2904994" cy="349288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820076" y="1764617"/>
            <a:ext cx="7620161" cy="450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>
                <a:solidFill>
                  <a:srgbClr val="1B736A"/>
                </a:solidFill>
                <a:latin typeface="Times New Roman" panose="02020603050405020304" pitchFamily="18" charset="0"/>
              </a:rPr>
              <a:t>Обеспечение доступности качественного образования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AFC24D-1B03-1967-CCF3-38853AD61AD7}"/>
              </a:ext>
            </a:extLst>
          </p:cNvPr>
          <p:cNvSpPr txBox="1"/>
          <p:nvPr/>
        </p:nvSpPr>
        <p:spPr>
          <a:xfrm>
            <a:off x="2387047" y="218815"/>
            <a:ext cx="8254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+mj-lt"/>
                <a:cs typeface="Times New Roman" panose="02020603050405020304" pitchFamily="18" charset="0"/>
              </a:rPr>
              <a:t>Публичный доклад за 2021-2022 учебный год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01322F0-173C-F6E3-D9B0-1CEC9D904BC0}"/>
              </a:ext>
            </a:extLst>
          </p:cNvPr>
          <p:cNvCxnSpPr/>
          <p:nvPr/>
        </p:nvCxnSpPr>
        <p:spPr>
          <a:xfrm>
            <a:off x="1865683" y="588147"/>
            <a:ext cx="10162309" cy="0"/>
          </a:xfrm>
          <a:prstGeom prst="line">
            <a:avLst/>
          </a:prstGeom>
          <a:ln w="50800">
            <a:solidFill>
              <a:srgbClr val="94D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D4CBBC-DF1D-7D0F-C2A6-5AD3DF6A8505}"/>
              </a:ext>
            </a:extLst>
          </p:cNvPr>
          <p:cNvSpPr txBox="1"/>
          <p:nvPr/>
        </p:nvSpPr>
        <p:spPr>
          <a:xfrm>
            <a:off x="1865683" y="2233408"/>
            <a:ext cx="8254720" cy="1022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 pitchFamily="2" charset="2"/>
              <a:buChar char=""/>
              <a:tabLst>
                <a:tab pos="270510" algn="l"/>
              </a:tabLst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Открытие новых образовательных учреждений (детские сады и школы)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itchFamily="2" charset="2"/>
              <a:buChar char=""/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охвата дошкольным образованием детей  в возрасте от 2 до 7 лет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мер по доступности качественного образования для детей с ОВЗ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3D0C7B-30A2-173E-ADC9-62400E33DA9F}"/>
              </a:ext>
            </a:extLst>
          </p:cNvPr>
          <p:cNvSpPr txBox="1"/>
          <p:nvPr/>
        </p:nvSpPr>
        <p:spPr>
          <a:xfrm>
            <a:off x="3374506" y="3215341"/>
            <a:ext cx="5442988" cy="450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200" b="1" dirty="0">
                <a:solidFill>
                  <a:srgbClr val="1B736A"/>
                </a:solidFill>
                <a:latin typeface="Times New Roman" panose="02020603050405020304" pitchFamily="18" charset="0"/>
              </a:rPr>
              <a:t>Повышение качества образования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A55339-E99B-7F72-798D-2FFE99DCFA0B}"/>
              </a:ext>
            </a:extLst>
          </p:cNvPr>
          <p:cNvSpPr txBox="1"/>
          <p:nvPr/>
        </p:nvSpPr>
        <p:spPr>
          <a:xfrm>
            <a:off x="1821522" y="3602134"/>
            <a:ext cx="8254720" cy="2743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количества участников Подмосковной олимпиады школьников</a:t>
            </a:r>
            <a:endParaRPr lang="ru-RU" dirty="0"/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качественного образования, путем совершенствования системы непрерывного профессионального образования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Переход на модульное обучение по триместрам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Улучшение образовательных результатов на основании внутренней и внешней оценки государственной итоговой аттестации 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подготовки к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Всероссийской олимпиаде школьников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(увеличение числа победителей и призеров всех этапов олимпиады)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09BF27-89BD-0C2C-1B11-29755F829ECA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875146" y="1599868"/>
            <a:ext cx="1200655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064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727224" y="561957"/>
            <a:ext cx="10464776" cy="751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28" y="2351429"/>
            <a:ext cx="3904005" cy="469407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776050" y="1597376"/>
            <a:ext cx="899797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Победитель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областного конкурса профессионального мастерства работников сферы дополнительного образования «Сердце отдаю детям!»</a:t>
            </a:r>
          </a:p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ДЮЦ «Турист» Алферьев Д. 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757104" y="2187151"/>
            <a:ext cx="10073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 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776050" y="3310535"/>
            <a:ext cx="87179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Чемпион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Первенства СНГ по судомодельному спорту</a:t>
            </a:r>
          </a:p>
          <a:p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«СЮТ» Митрошкин А. 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62221" y="4437537"/>
            <a:ext cx="8352583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Победитель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Чемпионата-первенства Приволжского</a:t>
            </a:r>
          </a:p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федерального округа по ракет моделированию                        «Вектор на космос»</a:t>
            </a:r>
          </a:p>
          <a:p>
            <a:pPr>
              <a:lnSpc>
                <a:spcPct val="90000"/>
              </a:lnSpc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«СЮТ» Ибрагимов И. В.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E6A97B-3A95-452C-DBF0-3A53CBAD5388}"/>
              </a:ext>
            </a:extLst>
          </p:cNvPr>
          <p:cNvSpPr txBox="1"/>
          <p:nvPr/>
        </p:nvSpPr>
        <p:spPr>
          <a:xfrm>
            <a:off x="1916723" y="135124"/>
            <a:ext cx="8410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9C0049-0FE1-3E54-EFCF-CBE6E494DFAF}"/>
              </a:ext>
            </a:extLst>
          </p:cNvPr>
          <p:cNvSpPr txBox="1"/>
          <p:nvPr/>
        </p:nvSpPr>
        <p:spPr>
          <a:xfrm>
            <a:off x="2572021" y="1018209"/>
            <a:ext cx="84090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ПРЕСТИЖА ПЕДАГОГИЧЕСКОЙ ПРОФЕССИИ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8CF185-D426-11C6-CC03-425B82265F3C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0828291" y="561957"/>
            <a:ext cx="1318232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8070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371908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823958" y="487408"/>
            <a:ext cx="10275277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54" y="2264719"/>
            <a:ext cx="3904005" cy="46940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32384" y="931871"/>
            <a:ext cx="6726135" cy="728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РЕЙТИНГА УЧРЕЖДЕНИЙ ОКРУГА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 	НА УРОВНЕ РЕГИОНА</a:t>
            </a:r>
            <a:endParaRPr lang="ru-RU" sz="20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40143" y="1752442"/>
            <a:ext cx="61891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№ 69 «Золотой ключик»</a:t>
            </a:r>
            <a:endParaRPr lang="ru-RU" sz="2800" u="sng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0143" y="2226238"/>
            <a:ext cx="74719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включен в Общенациональный реестр как флагман социально-экономического развития России за 2021 год в номинации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«Лучшее дошкольное образовательное учреждение»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2997" y="3197918"/>
            <a:ext cx="8368496" cy="39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-победитель Всероссийского конкурса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Лидеры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Отрасли РФ» 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99239" y="3697907"/>
            <a:ext cx="5941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№ 70 «Золотая рыбка»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432997" y="4212389"/>
            <a:ext cx="10449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лауреат V Всероссийского смотра конкурса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«Образцовый детский сад 2021-2022» 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899239" y="5540833"/>
            <a:ext cx="5208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№ 66 «Непоседы»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127760" y="4749809"/>
            <a:ext cx="109714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Победители Всероссийского конкурса-смотра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«Лучшие детские сады России 2022»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899239" y="5125701"/>
            <a:ext cx="5941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№ 70 «Золотая рыбка»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EC67D-DD24-8A24-3C5C-00A9D7A5C093}"/>
              </a:ext>
            </a:extLst>
          </p:cNvPr>
          <p:cNvSpPr txBox="1"/>
          <p:nvPr/>
        </p:nvSpPr>
        <p:spPr>
          <a:xfrm>
            <a:off x="2044421" y="118076"/>
            <a:ext cx="849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8B61C1C-19BB-CC2B-2F6B-E848518387B6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966944" y="476354"/>
            <a:ext cx="1338471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116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371908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916723" y="471434"/>
            <a:ext cx="10275277" cy="10048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95" y="2163927"/>
            <a:ext cx="3904005" cy="46940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5949" y="3796484"/>
            <a:ext cx="10574721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EC67D-DD24-8A24-3C5C-00A9D7A5C093}"/>
              </a:ext>
            </a:extLst>
          </p:cNvPr>
          <p:cNvSpPr txBox="1"/>
          <p:nvPr/>
        </p:nvSpPr>
        <p:spPr>
          <a:xfrm>
            <a:off x="2044421" y="118076"/>
            <a:ext cx="849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7E9EE-5C25-9FE7-C5CD-643B166F942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913534" y="545830"/>
            <a:ext cx="1278466" cy="1267079"/>
          </a:xfrm>
          <a:prstGeom prst="rect">
            <a:avLst/>
          </a:prstGeom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6F9DEB7-45E0-AB06-E92D-03EAC63532AE}"/>
              </a:ext>
            </a:extLst>
          </p:cNvPr>
          <p:cNvSpPr txBox="1"/>
          <p:nvPr/>
        </p:nvSpPr>
        <p:spPr>
          <a:xfrm>
            <a:off x="3050456" y="816899"/>
            <a:ext cx="669330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«ШКОЛА-ФЛАГМАН МОСКОВСКОЙ ОБЛАСТИ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BABFB6-1234-CE52-7B20-5571F89BC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02" y="1635260"/>
            <a:ext cx="3407881" cy="225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AEB93D-8C3F-015F-2D70-A1C78D07A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497" y="4178954"/>
            <a:ext cx="2459421" cy="1844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08F729B-AF4D-4EFA-52EB-20ABF4A14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36" y="3357614"/>
            <a:ext cx="3344694" cy="162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8FEA938-0194-63A2-200D-8C0A39DEF5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0"/>
          <a:stretch/>
        </p:blipFill>
        <p:spPr>
          <a:xfrm>
            <a:off x="8386683" y="1613066"/>
            <a:ext cx="2346343" cy="2732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501AB6F-696E-D445-C28C-13276870C74F}"/>
              </a:ext>
            </a:extLst>
          </p:cNvPr>
          <p:cNvSpPr txBox="1"/>
          <p:nvPr/>
        </p:nvSpPr>
        <p:spPr>
          <a:xfrm>
            <a:off x="5211532" y="2301047"/>
            <a:ext cx="302189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6</a:t>
            </a:r>
          </a:p>
        </p:txBody>
      </p:sp>
    </p:spTree>
    <p:extLst>
      <p:ext uri="{BB962C8B-B14F-4D97-AF65-F5344CB8AC3E}">
        <p14:creationId xmlns:p14="http://schemas.microsoft.com/office/powerpoint/2010/main" val="2618592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371908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916723" y="471434"/>
            <a:ext cx="10275277" cy="10048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95" y="2163927"/>
            <a:ext cx="3904005" cy="46940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31573" y="3202524"/>
            <a:ext cx="2925944" cy="706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EC67D-DD24-8A24-3C5C-00A9D7A5C093}"/>
              </a:ext>
            </a:extLst>
          </p:cNvPr>
          <p:cNvSpPr txBox="1"/>
          <p:nvPr/>
        </p:nvSpPr>
        <p:spPr>
          <a:xfrm>
            <a:off x="2044421" y="118076"/>
            <a:ext cx="849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7E9EE-5C25-9FE7-C5CD-643B166F942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803390" y="552484"/>
            <a:ext cx="1388610" cy="1267079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3C3C8D-DBA7-1062-6B61-783D0D8DE204}"/>
              </a:ext>
            </a:extLst>
          </p:cNvPr>
          <p:cNvSpPr txBox="1"/>
          <p:nvPr/>
        </p:nvSpPr>
        <p:spPr>
          <a:xfrm>
            <a:off x="2376679" y="1066195"/>
            <a:ext cx="79132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2021-2022 УЧЕБНОГО ГОДА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F0E82C-24CF-F121-9DCB-4E62650AF653}"/>
              </a:ext>
            </a:extLst>
          </p:cNvPr>
          <p:cNvSpPr/>
          <p:nvPr/>
        </p:nvSpPr>
        <p:spPr>
          <a:xfrm>
            <a:off x="1650658" y="1862760"/>
            <a:ext cx="21175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ТОП-75</a:t>
            </a:r>
            <a:r>
              <a:rPr lang="ru-RU" sz="4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5BC6CE-7F44-28E6-7AB3-EE6539707C2E}"/>
              </a:ext>
            </a:extLst>
          </p:cNvPr>
          <p:cNvSpPr txBox="1"/>
          <p:nvPr/>
        </p:nvSpPr>
        <p:spPr>
          <a:xfrm>
            <a:off x="1503179" y="4553254"/>
            <a:ext cx="2684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ТОП-200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5726E4-77B9-A10C-1D1D-2D81ECC0BC6B}"/>
              </a:ext>
            </a:extLst>
          </p:cNvPr>
          <p:cNvSpPr txBox="1"/>
          <p:nvPr/>
        </p:nvSpPr>
        <p:spPr>
          <a:xfrm>
            <a:off x="3726498" y="2023076"/>
            <a:ext cx="57780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школы №№ 6, 8; гимназии №№ 17,33; лицей № 15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702ED1-E5F3-C6BE-734E-726B4CDF64E5}"/>
              </a:ext>
            </a:extLst>
          </p:cNvPr>
          <p:cNvSpPr txBox="1"/>
          <p:nvPr/>
        </p:nvSpPr>
        <p:spPr>
          <a:xfrm>
            <a:off x="3768225" y="3338855"/>
            <a:ext cx="68681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№6, лицей № 15, гимназия № 17, гимназия № 33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18A897-4235-DFD7-E79B-18AEA02892A5}"/>
              </a:ext>
            </a:extLst>
          </p:cNvPr>
          <p:cNvSpPr txBox="1"/>
          <p:nvPr/>
        </p:nvSpPr>
        <p:spPr>
          <a:xfrm>
            <a:off x="3783555" y="4700078"/>
            <a:ext cx="44891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№ 6, школа «Классика – М»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591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371908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916723" y="471434"/>
            <a:ext cx="10275277" cy="10048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95" y="2163927"/>
            <a:ext cx="3904005" cy="46940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74027" y="2842304"/>
            <a:ext cx="58457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Региональный проект «Школа полного дня»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EC67D-DD24-8A24-3C5C-00A9D7A5C093}"/>
              </a:ext>
            </a:extLst>
          </p:cNvPr>
          <p:cNvSpPr txBox="1"/>
          <p:nvPr/>
        </p:nvSpPr>
        <p:spPr>
          <a:xfrm>
            <a:off x="2044421" y="118076"/>
            <a:ext cx="849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7E9EE-5C25-9FE7-C5CD-643B166F942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991345" y="469209"/>
            <a:ext cx="1200655" cy="1267079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2F93AA-D23F-CA5A-26A9-919827ADB16E}"/>
              </a:ext>
            </a:extLst>
          </p:cNvPr>
          <p:cNvSpPr txBox="1"/>
          <p:nvPr/>
        </p:nvSpPr>
        <p:spPr>
          <a:xfrm>
            <a:off x="2008556" y="1120519"/>
            <a:ext cx="72092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Региональный проект</a:t>
            </a:r>
          </a:p>
          <a:p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 «Подмосковный </a:t>
            </a:r>
            <a:r>
              <a:rPr lang="ru-RU" sz="2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Pre-school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: стандарт детского сада»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9B279-006B-89A2-3A6E-549E4862F8C6}"/>
              </a:ext>
            </a:extLst>
          </p:cNvPr>
          <p:cNvSpPr txBox="1"/>
          <p:nvPr/>
        </p:nvSpPr>
        <p:spPr>
          <a:xfrm>
            <a:off x="2274748" y="1825617"/>
            <a:ext cx="8495879" cy="706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№ 12 (дошкольное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отделение «Звездочка»)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Марфинская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школа (дошкольное отделение «Колосок»)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C7F784-3ED6-9722-F4B8-3FE1C379ABAF}"/>
              </a:ext>
            </a:extLst>
          </p:cNvPr>
          <p:cNvSpPr txBox="1"/>
          <p:nvPr/>
        </p:nvSpPr>
        <p:spPr>
          <a:xfrm>
            <a:off x="1474027" y="3851364"/>
            <a:ext cx="73027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Региональный проект «Предпринимательские классы»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302E5-AD92-A401-FB23-26E7EE6490BC}"/>
              </a:ext>
            </a:extLst>
          </p:cNvPr>
          <p:cNvSpPr txBox="1"/>
          <p:nvPr/>
        </p:nvSpPr>
        <p:spPr>
          <a:xfrm>
            <a:off x="1474027" y="4757955"/>
            <a:ext cx="746714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Региональный проект «Эффективная начальная школа»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74DDD6-9AD9-D93F-4BCA-68E6677232C4}"/>
              </a:ext>
            </a:extLst>
          </p:cNvPr>
          <p:cNvSpPr txBox="1"/>
          <p:nvPr/>
        </p:nvSpPr>
        <p:spPr>
          <a:xfrm>
            <a:off x="2278942" y="3276816"/>
            <a:ext cx="2293298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№ 12 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877186-6D0E-6174-56E1-ECF355F18B7E}"/>
              </a:ext>
            </a:extLst>
          </p:cNvPr>
          <p:cNvSpPr txBox="1"/>
          <p:nvPr/>
        </p:nvSpPr>
        <p:spPr>
          <a:xfrm>
            <a:off x="2710760" y="4301329"/>
            <a:ext cx="2479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колы №№ 1, 4, 10, 17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A21EFC-9233-8170-1D96-E0E38513411D}"/>
              </a:ext>
            </a:extLst>
          </p:cNvPr>
          <p:cNvSpPr txBox="1"/>
          <p:nvPr/>
        </p:nvSpPr>
        <p:spPr>
          <a:xfrm>
            <a:off x="2247826" y="5262831"/>
            <a:ext cx="3461420" cy="391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ru-RU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кола № 6, гимназия №33</a:t>
            </a:r>
            <a:endPara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D736351-4947-5C8C-8DA4-7EC11153BE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48"/>
          <a:stretch/>
        </p:blipFill>
        <p:spPr>
          <a:xfrm>
            <a:off x="9707721" y="1834408"/>
            <a:ext cx="1507780" cy="1657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DF4D45A-0D27-4032-D992-2043BE835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316" y="2468133"/>
            <a:ext cx="1032558" cy="1376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09BAEB-FACD-84A1-C384-FCF22DE67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18"/>
          <a:stretch/>
        </p:blipFill>
        <p:spPr>
          <a:xfrm>
            <a:off x="9609626" y="3574310"/>
            <a:ext cx="1260741" cy="1388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21090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371908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916723" y="471434"/>
            <a:ext cx="10275277" cy="10048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56" y="2253364"/>
            <a:ext cx="3904005" cy="46940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56758" y="3747313"/>
            <a:ext cx="39040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СЕТЕВОЕ ВЗАИМОДЕЙСТВИЕ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EC67D-DD24-8A24-3C5C-00A9D7A5C093}"/>
              </a:ext>
            </a:extLst>
          </p:cNvPr>
          <p:cNvSpPr txBox="1"/>
          <p:nvPr/>
        </p:nvSpPr>
        <p:spPr>
          <a:xfrm>
            <a:off x="2044421" y="118076"/>
            <a:ext cx="849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7E9EE-5C25-9FE7-C5CD-643B166F942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668000" y="814541"/>
            <a:ext cx="1200655" cy="1267079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438A15-2B40-E3CA-DD78-55B938ED3A82}"/>
              </a:ext>
            </a:extLst>
          </p:cNvPr>
          <p:cNvSpPr txBox="1"/>
          <p:nvPr/>
        </p:nvSpPr>
        <p:spPr>
          <a:xfrm>
            <a:off x="1784838" y="1631984"/>
            <a:ext cx="2902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«ПУТЕВКА В ЖИЗНЬ»</a:t>
            </a:r>
            <a:endParaRPr lang="ru-RU" sz="1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991D49-69E6-27A8-571D-7E7C86D006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56" b="19684"/>
          <a:stretch/>
        </p:blipFill>
        <p:spPr>
          <a:xfrm>
            <a:off x="4694282" y="834840"/>
            <a:ext cx="5460287" cy="2385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C6B1126-81C3-94C6-E62D-1A880D42B3CF}"/>
              </a:ext>
            </a:extLst>
          </p:cNvPr>
          <p:cNvGrpSpPr/>
          <p:nvPr/>
        </p:nvGrpSpPr>
        <p:grpSpPr>
          <a:xfrm>
            <a:off x="7605404" y="4167009"/>
            <a:ext cx="2384282" cy="2168452"/>
            <a:chOff x="328209" y="2051129"/>
            <a:chExt cx="2384282" cy="2168452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4609BAD4-EA82-EE50-C9AE-0E213207E280}"/>
                </a:ext>
              </a:extLst>
            </p:cNvPr>
            <p:cNvSpPr/>
            <p:nvPr/>
          </p:nvSpPr>
          <p:spPr>
            <a:xfrm>
              <a:off x="328209" y="2051129"/>
              <a:ext cx="2384282" cy="2168452"/>
            </a:xfrm>
            <a:prstGeom prst="ellipse">
              <a:avLst/>
            </a:prstGeom>
            <a:solidFill>
              <a:srgbClr val="B1D9DE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2400" b="1" i="1" dirty="0">
                <a:solidFill>
                  <a:prstClr val="black"/>
                </a:solidFill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4E841A50-197C-EED1-426A-6F19FDCFA3C4}"/>
                </a:ext>
              </a:extLst>
            </p:cNvPr>
            <p:cNvSpPr/>
            <p:nvPr/>
          </p:nvSpPr>
          <p:spPr>
            <a:xfrm>
              <a:off x="1064202" y="2445291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96</a:t>
              </a:r>
              <a:endParaRPr lang="ru-RU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CA31EF07-9627-CB73-0FF9-9DD987745619}"/>
                </a:ext>
              </a:extLst>
            </p:cNvPr>
            <p:cNvSpPr/>
            <p:nvPr/>
          </p:nvSpPr>
          <p:spPr>
            <a:xfrm>
              <a:off x="811727" y="3214687"/>
              <a:ext cx="141724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/>
                <a:t>учащихся</a:t>
              </a:r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63C3C4F-26C7-6819-9E07-C60CA4C8C2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76"/>
          <a:stretch/>
        </p:blipFill>
        <p:spPr>
          <a:xfrm>
            <a:off x="4694282" y="4246126"/>
            <a:ext cx="3196158" cy="1803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1D295CDC-3C1D-2AF7-0F92-0CA271B6584D}"/>
              </a:ext>
            </a:extLst>
          </p:cNvPr>
          <p:cNvSpPr/>
          <p:nvPr/>
        </p:nvSpPr>
        <p:spPr>
          <a:xfrm>
            <a:off x="2508090" y="2253364"/>
            <a:ext cx="1656899" cy="1687890"/>
          </a:xfrm>
          <a:prstGeom prst="ellipse">
            <a:avLst/>
          </a:prstGeom>
          <a:solidFill>
            <a:srgbClr val="B1D9DE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14</a:t>
            </a:r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ru-RU" sz="2400" dirty="0"/>
              <a:t>школ</a:t>
            </a:r>
          </a:p>
          <a:p>
            <a:pPr algn="ctr"/>
            <a:endParaRPr lang="ru-RU" sz="2400" b="1" i="1" dirty="0">
              <a:solidFill>
                <a:prstClr val="black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FFDC05B6-7511-6BA6-A3D8-95EC3702AAE2}"/>
              </a:ext>
            </a:extLst>
          </p:cNvPr>
          <p:cNvSpPr/>
          <p:nvPr/>
        </p:nvSpPr>
        <p:spPr>
          <a:xfrm>
            <a:off x="2243807" y="3548256"/>
            <a:ext cx="2251993" cy="1687890"/>
          </a:xfrm>
          <a:prstGeom prst="ellipse">
            <a:avLst/>
          </a:prstGeom>
          <a:solidFill>
            <a:srgbClr val="B1D9DE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8 </a:t>
            </a:r>
            <a:r>
              <a:rPr lang="ru-RU" sz="2400" dirty="0"/>
              <a:t>профессий</a:t>
            </a:r>
          </a:p>
          <a:p>
            <a:pPr algn="ctr"/>
            <a:endParaRPr lang="ru-RU" sz="2400" b="1" i="1" dirty="0">
              <a:solidFill>
                <a:prstClr val="black"/>
              </a:solidFill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DBB25F2-A391-326D-2E39-540F65CDEA5A}"/>
              </a:ext>
            </a:extLst>
          </p:cNvPr>
          <p:cNvGrpSpPr/>
          <p:nvPr/>
        </p:nvGrpSpPr>
        <p:grpSpPr>
          <a:xfrm>
            <a:off x="857430" y="2045681"/>
            <a:ext cx="2032514" cy="2278590"/>
            <a:chOff x="326585" y="1724297"/>
            <a:chExt cx="2636217" cy="2636217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02D6A73D-EAD0-1651-86A6-0CE6F7774D0C}"/>
                </a:ext>
              </a:extLst>
            </p:cNvPr>
            <p:cNvSpPr/>
            <p:nvPr/>
          </p:nvSpPr>
          <p:spPr>
            <a:xfrm>
              <a:off x="326585" y="1724297"/>
              <a:ext cx="2636217" cy="2636217"/>
            </a:xfrm>
            <a:prstGeom prst="ellipse">
              <a:avLst/>
            </a:prstGeom>
            <a:solidFill>
              <a:srgbClr val="B1D9DE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ru-RU" sz="2400" b="1" i="1" dirty="0">
                <a:solidFill>
                  <a:prstClr val="black"/>
                </a:solidFill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589D5A4E-1B54-224F-1346-04B3A8A4313F}"/>
                </a:ext>
              </a:extLst>
            </p:cNvPr>
            <p:cNvSpPr/>
            <p:nvPr/>
          </p:nvSpPr>
          <p:spPr>
            <a:xfrm>
              <a:off x="1186839" y="2146192"/>
              <a:ext cx="8002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96</a:t>
              </a:r>
              <a:endParaRPr lang="ru-RU" sz="48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5C59E5CF-6E8F-146E-EEB3-E03689052B17}"/>
                </a:ext>
              </a:extLst>
            </p:cNvPr>
            <p:cNvSpPr/>
            <p:nvPr/>
          </p:nvSpPr>
          <p:spPr>
            <a:xfrm>
              <a:off x="837912" y="3013420"/>
              <a:ext cx="1887186" cy="5341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учащихся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6328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371908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916723" y="471434"/>
            <a:ext cx="10275277" cy="10048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95" y="2163927"/>
            <a:ext cx="3904005" cy="46940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5949" y="3796484"/>
            <a:ext cx="10574721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EC67D-DD24-8A24-3C5C-00A9D7A5C093}"/>
              </a:ext>
            </a:extLst>
          </p:cNvPr>
          <p:cNvSpPr txBox="1"/>
          <p:nvPr/>
        </p:nvSpPr>
        <p:spPr>
          <a:xfrm>
            <a:off x="2044421" y="118076"/>
            <a:ext cx="849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7E9EE-5C25-9FE7-C5CD-643B166F942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858919" y="604295"/>
            <a:ext cx="1200655" cy="1144194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C9CD24-90AD-30EE-37C9-831FEA1B6726}"/>
              </a:ext>
            </a:extLst>
          </p:cNvPr>
          <p:cNvSpPr txBox="1"/>
          <p:nvPr/>
        </p:nvSpPr>
        <p:spPr>
          <a:xfrm>
            <a:off x="1843030" y="1758537"/>
            <a:ext cx="48987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ДОПУЩЕНО К ЭКЗАМЕНУ: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742D42-81DB-3232-3884-0FC45C399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690" y="1189885"/>
            <a:ext cx="3477875" cy="2661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https://www.edu-mytyshi.ru/main/images/stories/gallery/2022/03/EGE_roditelam/IMG_0194.jpg">
            <a:extLst>
              <a:ext uri="{FF2B5EF4-FFF2-40B4-BE49-F238E27FC236}">
                <a16:creationId xmlns:a16="http://schemas.microsoft.com/office/drawing/2014/main" id="{E5CE6C20-A7DE-BEA5-DADA-889885851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66" y="3716027"/>
            <a:ext cx="3206731" cy="2405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CA40220F-8D73-457B-CC9F-0671B94555E1}"/>
              </a:ext>
            </a:extLst>
          </p:cNvPr>
          <p:cNvSpPr/>
          <p:nvPr/>
        </p:nvSpPr>
        <p:spPr>
          <a:xfrm>
            <a:off x="3143093" y="2611229"/>
            <a:ext cx="1724630" cy="952143"/>
          </a:xfrm>
          <a:prstGeom prst="ellipse">
            <a:avLst/>
          </a:prstGeom>
          <a:solidFill>
            <a:srgbClr val="94D6D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3019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ЧЕЛОВЕК</a:t>
            </a:r>
            <a:endParaRPr lang="ru-RU" sz="1400" b="1" dirty="0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2157EBC-5271-B7E8-E734-EAFD04E47148}"/>
              </a:ext>
            </a:extLst>
          </p:cNvPr>
          <p:cNvSpPr/>
          <p:nvPr/>
        </p:nvSpPr>
        <p:spPr>
          <a:xfrm>
            <a:off x="3207101" y="4356165"/>
            <a:ext cx="1724630" cy="952143"/>
          </a:xfrm>
          <a:prstGeom prst="ellipse">
            <a:avLst/>
          </a:prstGeom>
          <a:solidFill>
            <a:srgbClr val="94D6D5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1530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ЧЕЛОВЕК</a:t>
            </a:r>
            <a:endParaRPr lang="ru-RU" sz="1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FA2505-F78E-CB51-EA36-4320F9793BEF}"/>
              </a:ext>
            </a:extLst>
          </p:cNvPr>
          <p:cNvSpPr txBox="1"/>
          <p:nvPr/>
        </p:nvSpPr>
        <p:spPr>
          <a:xfrm>
            <a:off x="1843030" y="2746730"/>
            <a:ext cx="1219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ОГЭ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83A1C8-7477-2AF9-00CE-1332C04C6926}"/>
              </a:ext>
            </a:extLst>
          </p:cNvPr>
          <p:cNvSpPr txBox="1"/>
          <p:nvPr/>
        </p:nvSpPr>
        <p:spPr>
          <a:xfrm>
            <a:off x="1867764" y="4542989"/>
            <a:ext cx="1245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ГИА</a:t>
            </a:r>
          </a:p>
        </p:txBody>
      </p:sp>
    </p:spTree>
    <p:extLst>
      <p:ext uri="{BB962C8B-B14F-4D97-AF65-F5344CB8AC3E}">
        <p14:creationId xmlns:p14="http://schemas.microsoft.com/office/powerpoint/2010/main" val="2842022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371908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916723" y="471434"/>
            <a:ext cx="10275277" cy="10048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357" y="2163927"/>
            <a:ext cx="3904005" cy="46940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5949" y="3796484"/>
            <a:ext cx="10574721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EC67D-DD24-8A24-3C5C-00A9D7A5C093}"/>
              </a:ext>
            </a:extLst>
          </p:cNvPr>
          <p:cNvSpPr txBox="1"/>
          <p:nvPr/>
        </p:nvSpPr>
        <p:spPr>
          <a:xfrm>
            <a:off x="2824790" y="109178"/>
            <a:ext cx="849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7E9EE-5C25-9FE7-C5CD-643B166F9422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0741688" y="971785"/>
            <a:ext cx="1327287" cy="1267079"/>
          </a:xfrm>
          <a:prstGeom prst="rect">
            <a:avLst/>
          </a:prstGeom>
          <a:ln>
            <a:noFill/>
          </a:ln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78015A7-1F7E-1389-D1AB-13E05AD50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52009"/>
              </p:ext>
            </p:extLst>
          </p:nvPr>
        </p:nvGraphicFramePr>
        <p:xfrm>
          <a:off x="2039486" y="1265478"/>
          <a:ext cx="7979572" cy="461602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421653">
                  <a:extLst>
                    <a:ext uri="{9D8B030D-6E8A-4147-A177-3AD203B41FA5}">
                      <a16:colId xmlns:a16="http://schemas.microsoft.com/office/drawing/2014/main" val="1812286638"/>
                    </a:ext>
                  </a:extLst>
                </a:gridCol>
                <a:gridCol w="1495111">
                  <a:extLst>
                    <a:ext uri="{9D8B030D-6E8A-4147-A177-3AD203B41FA5}">
                      <a16:colId xmlns:a16="http://schemas.microsoft.com/office/drawing/2014/main" val="220079841"/>
                    </a:ext>
                  </a:extLst>
                </a:gridCol>
                <a:gridCol w="4062808">
                  <a:extLst>
                    <a:ext uri="{9D8B030D-6E8A-4147-A177-3AD203B41FA5}">
                      <a16:colId xmlns:a16="http://schemas.microsoft.com/office/drawing/2014/main" val="1581110232"/>
                    </a:ext>
                  </a:extLst>
                </a:gridCol>
              </a:tblGrid>
              <a:tr h="3708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2000" dirty="0">
                        <a:latin typeface="Montserrat SemiBold" panose="020B0604020202020204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чел.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349275"/>
                  </a:ext>
                </a:extLst>
              </a:tr>
              <a:tr h="656114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2 чел. из школ  №№ 2, 6, 15, 31, 33, </a:t>
                      </a:r>
                      <a:b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1 чел. из школ  №№ 1, 16, 24, 29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865013"/>
                  </a:ext>
                </a:extLst>
              </a:tr>
              <a:tr h="370847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№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625986"/>
                  </a:ext>
                </a:extLst>
              </a:tr>
              <a:tr h="370847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 №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372645"/>
                  </a:ext>
                </a:extLst>
              </a:tr>
              <a:tr h="370847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Школы</a:t>
                      </a:r>
                      <a:r>
                        <a:rPr lang="ru-RU" sz="18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№№ 8, 16, 24, 33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553349"/>
                  </a:ext>
                </a:extLst>
              </a:tr>
              <a:tr h="370847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Гимназия № 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772052"/>
                  </a:ext>
                </a:extLst>
              </a:tr>
              <a:tr h="656114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Поведниковская</a:t>
                      </a: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школа, ЧУОШ «Классика-М»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279649"/>
                  </a:ext>
                </a:extLst>
              </a:tr>
              <a:tr h="370847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№6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118665"/>
                  </a:ext>
                </a:extLst>
              </a:tr>
              <a:tr h="682519"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2 чел. из школ №№ 2, 16, 33, </a:t>
                      </a:r>
                      <a:b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ru-RU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1 чел. из школ №№ 8, 17, 27, 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204578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2A541DD-294A-46E8-119D-EE7D26FEE834}"/>
              </a:ext>
            </a:extLst>
          </p:cNvPr>
          <p:cNvSpPr/>
          <p:nvPr/>
        </p:nvSpPr>
        <p:spPr>
          <a:xfrm>
            <a:off x="1720361" y="556160"/>
            <a:ext cx="10429002" cy="369332"/>
          </a:xfrm>
          <a:prstGeom prst="rect">
            <a:avLst/>
          </a:prstGeom>
          <a:solidFill>
            <a:srgbClr val="009292"/>
          </a:solidFill>
          <a:ln>
            <a:solidFill>
              <a:srgbClr val="009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ru-RU" sz="2000" b="1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spc="-15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100 </a:t>
            </a:r>
            <a:r>
              <a:rPr lang="ru-RU" sz="2000" b="1" spc="-15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БАЛЛОВ ПО ЕГЭ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CEDC92-1B19-D16A-B9F0-92D23BEA7A0F}"/>
              </a:ext>
            </a:extLst>
          </p:cNvPr>
          <p:cNvSpPr txBox="1"/>
          <p:nvPr/>
        </p:nvSpPr>
        <p:spPr>
          <a:xfrm>
            <a:off x="1936820" y="5961424"/>
            <a:ext cx="8259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Мультибалльники</a:t>
            </a: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Ушакова Елена, Тройнина Алеся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927DE866-70E6-C079-2F0D-4988928C3267}"/>
              </a:ext>
            </a:extLst>
          </p:cNvPr>
          <p:cNvSpPr/>
          <p:nvPr/>
        </p:nvSpPr>
        <p:spPr>
          <a:xfrm>
            <a:off x="-3855454" y="-1328271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722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371908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916723" y="471434"/>
            <a:ext cx="10275277" cy="10048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44B87BB-D4EC-B87A-C8AF-305A4F6DC3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95" y="2163927"/>
            <a:ext cx="3904005" cy="46940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45949" y="3796484"/>
            <a:ext cx="10574721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DEC67D-DD24-8A24-3C5C-00A9D7A5C093}"/>
              </a:ext>
            </a:extLst>
          </p:cNvPr>
          <p:cNvSpPr txBox="1"/>
          <p:nvPr/>
        </p:nvSpPr>
        <p:spPr>
          <a:xfrm>
            <a:off x="2044421" y="118076"/>
            <a:ext cx="8495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C7E9EE-5C25-9FE7-C5CD-643B166F9422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752881" y="604295"/>
            <a:ext cx="1306693" cy="1261970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764458-E1C9-22BA-ADDF-3ED5BE009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36" y="3667261"/>
            <a:ext cx="3183465" cy="2387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69367E-C052-7455-D0AF-1E16801240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377" y="3787326"/>
            <a:ext cx="3296645" cy="24988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CCB6837-7D36-846C-6C17-39951DDD5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428" y="3408495"/>
            <a:ext cx="1524132" cy="152413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5EEADB4-D35E-A1B2-139D-DF4A3B7D0F0D}"/>
              </a:ext>
            </a:extLst>
          </p:cNvPr>
          <p:cNvSpPr txBox="1"/>
          <p:nvPr/>
        </p:nvSpPr>
        <p:spPr>
          <a:xfrm>
            <a:off x="3702156" y="2898881"/>
            <a:ext cx="56053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Призёр в номинации «Информационная безопасность»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 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07D438-EEA0-7983-1140-3EF13270532B}"/>
              </a:ext>
            </a:extLst>
          </p:cNvPr>
          <p:cNvSpPr txBox="1"/>
          <p:nvPr/>
        </p:nvSpPr>
        <p:spPr>
          <a:xfrm>
            <a:off x="2924489" y="2550446"/>
            <a:ext cx="8259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058B74-E541-CBF8-E5DD-079A6D4B0BBE}"/>
              </a:ext>
            </a:extLst>
          </p:cNvPr>
          <p:cNvSpPr txBox="1"/>
          <p:nvPr/>
        </p:nvSpPr>
        <p:spPr>
          <a:xfrm>
            <a:off x="3687382" y="1132704"/>
            <a:ext cx="66314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Победа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направлении «Технологии для виртуального мира»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№ 33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финалистов (школы №№2, 6, 10, 14, 33, Классика-М)	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7" name="Picture 4" descr="Олимпиада Кружкового движения Национально технической инициативы (НТИ).  8-11 класс - Центр молодежного инновационного творчества Жуковский">
            <a:extLst>
              <a:ext uri="{FF2B5EF4-FFF2-40B4-BE49-F238E27FC236}">
                <a16:creationId xmlns:a16="http://schemas.microsoft.com/office/drawing/2014/main" id="{48133FB1-A2FE-96F9-BB96-4069D88DC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97" y="982192"/>
            <a:ext cx="1429566" cy="127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48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B95D9639-6254-9767-02EE-E98F06033F45}"/>
              </a:ext>
            </a:extLst>
          </p:cNvPr>
          <p:cNvSpPr/>
          <p:nvPr/>
        </p:nvSpPr>
        <p:spPr>
          <a:xfrm>
            <a:off x="-4338103" y="-1735740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33F532C6-F45A-C2CE-5A7F-14E7AE727001}"/>
              </a:ext>
            </a:extLst>
          </p:cNvPr>
          <p:cNvSpPr/>
          <p:nvPr/>
        </p:nvSpPr>
        <p:spPr>
          <a:xfrm>
            <a:off x="-3855454" y="-1397975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FAB8D2-7258-DE28-B0AE-433A98CC32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6" y="3429000"/>
            <a:ext cx="2904994" cy="3492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2001" y="148578"/>
            <a:ext cx="1036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Публичный доклад за 2021-2022 учебный год</a:t>
            </a:r>
            <a:endParaRPr lang="ru-RU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0275025">
            <a:off x="12019378" y="6718486"/>
            <a:ext cx="1712687" cy="14514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8621411">
            <a:off x="11789318" y="6261019"/>
            <a:ext cx="1712686" cy="950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1423555" y="671798"/>
            <a:ext cx="10162309" cy="0"/>
          </a:xfrm>
          <a:prstGeom prst="line">
            <a:avLst/>
          </a:prstGeom>
          <a:ln w="50800">
            <a:solidFill>
              <a:srgbClr val="94D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558005" y="2561334"/>
            <a:ext cx="91243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</a:rPr>
              <a:t>	</a:t>
            </a:r>
            <a:endParaRPr lang="ru-RU" sz="2400" dirty="0">
              <a:latin typeface="Montserrat SemiBold" panose="020B0604020202020204" charset="-52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latin typeface="Montserrat SemiBold" panose="020B0604020202020204" charset="-52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 29 - компетенция «Графический дизайн»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гимназия № 1 - компетенция «Поварское дело» </a:t>
            </a:r>
          </a:p>
          <a:p>
            <a:pPr indent="450215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школа № 5 - компетенция «Пекарь»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3451" y="1461989"/>
            <a:ext cx="3489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Montserrat SemiBold" panose="020B0604020202020204" charset="-52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08550" y="1836637"/>
            <a:ext cx="1336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87738" y="2735077"/>
            <a:ext cx="1336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68680" y="2019273"/>
            <a:ext cx="9263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 27- компетенция «Преподавание музыки в школе»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6268" y="4130627"/>
            <a:ext cx="9363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лицей № 34 -   компетенция «Лабораторный химический анализ»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933986" y="3941053"/>
            <a:ext cx="1436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54469" y="5026412"/>
            <a:ext cx="5886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Финал национального чемпионата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68680" y="5560749"/>
            <a:ext cx="6768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Семенченко Таисия, 8 класс школы № 27-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компетенция «Преподавание музыки в школе».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954469" y="5459794"/>
            <a:ext cx="1336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</a:p>
        </p:txBody>
      </p:sp>
      <p:pic>
        <p:nvPicPr>
          <p:cNvPr id="4098" name="Picture 2" descr="https://www.edu-mytyshi.ru/main/cache/preview/311f7497da85ad116b9f4abda4e272a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19" y="4130627"/>
            <a:ext cx="1745259" cy="2053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F8C5FC-675A-8C48-970C-1D5F0E7E7262}"/>
              </a:ext>
            </a:extLst>
          </p:cNvPr>
          <p:cNvSpPr/>
          <p:nvPr/>
        </p:nvSpPr>
        <p:spPr>
          <a:xfrm>
            <a:off x="2847598" y="858112"/>
            <a:ext cx="7661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ЮНИОРСКОЕ ДВИЖЕНИЕ (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JuniorSkills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4EF55DF-7DD3-6A9C-3947-4F484A736469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10752881" y="604295"/>
            <a:ext cx="1306693" cy="12619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82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3500FBF-C936-DCC8-103C-577F43FDB83D}"/>
              </a:ext>
            </a:extLst>
          </p:cNvPr>
          <p:cNvSpPr txBox="1"/>
          <p:nvPr/>
        </p:nvSpPr>
        <p:spPr>
          <a:xfrm>
            <a:off x="1784838" y="1398657"/>
            <a:ext cx="8277726" cy="1022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Внедрение программы воспитания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sz="1800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гражданско-патриотического направления деятельности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Профилактика асоциальных явлений и правового воспитания школьников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33A428-18BA-400D-FB78-6EE952B4A34C}"/>
              </a:ext>
            </a:extLst>
          </p:cNvPr>
          <p:cNvSpPr txBox="1"/>
          <p:nvPr/>
        </p:nvSpPr>
        <p:spPr>
          <a:xfrm>
            <a:off x="1772730" y="2957156"/>
            <a:ext cx="9561018" cy="1340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детей качественным горячим питанием, организация общественного контроля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функционирования учреждений в условиях выполнения противоэпидемиологических мероприятий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ru-RU" sz="1800" spc="-2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комплексной  защищенности  образовательных  учреждений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AAE2A-A386-51D2-E75C-176075CECBF5}"/>
              </a:ext>
            </a:extLst>
          </p:cNvPr>
          <p:cNvSpPr txBox="1"/>
          <p:nvPr/>
        </p:nvSpPr>
        <p:spPr>
          <a:xfrm>
            <a:off x="1722751" y="4973293"/>
            <a:ext cx="9093638" cy="1340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уровня компетентности и профессионального мастерства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диагностики профессиональных компетенций педагогических работников;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работы с молодыми специалистами, организация системы «Наставничество»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765A52-9E15-6FBC-D98C-980D0ED56F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6" y="3429000"/>
            <a:ext cx="2904994" cy="34928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490FB1-0794-49F1-C631-7CA84C68648C}"/>
              </a:ext>
            </a:extLst>
          </p:cNvPr>
          <p:cNvSpPr txBox="1"/>
          <p:nvPr/>
        </p:nvSpPr>
        <p:spPr>
          <a:xfrm>
            <a:off x="1915488" y="2595747"/>
            <a:ext cx="10112504" cy="41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ru-RU" sz="2000" b="1" dirty="0">
                <a:solidFill>
                  <a:srgbClr val="1B73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z="2000" b="1" dirty="0">
                <a:solidFill>
                  <a:srgbClr val="1B736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оздание условий для жизнедеятельности детей в образовательных учреждениях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41ED66-7F90-0C61-CCC8-F4675BD19A6F}"/>
              </a:ext>
            </a:extLst>
          </p:cNvPr>
          <p:cNvSpPr txBox="1"/>
          <p:nvPr/>
        </p:nvSpPr>
        <p:spPr>
          <a:xfrm>
            <a:off x="3649656" y="4579931"/>
            <a:ext cx="6048136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1B73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rgbClr val="1B736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рганизация работы с педагогическими кадрами</a:t>
            </a:r>
            <a:endParaRPr lang="ru-RU" sz="2000" b="1" dirty="0">
              <a:solidFill>
                <a:srgbClr val="1B73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BB742B-49F2-295A-920C-89B970564DC3}"/>
              </a:ext>
            </a:extLst>
          </p:cNvPr>
          <p:cNvSpPr txBox="1"/>
          <p:nvPr/>
        </p:nvSpPr>
        <p:spPr>
          <a:xfrm>
            <a:off x="4052492" y="970394"/>
            <a:ext cx="5838496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1B73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rgbClr val="1B736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рганизация воспитательной работы</a:t>
            </a:r>
            <a:endParaRPr lang="ru-RU" sz="2000" b="1" dirty="0">
              <a:solidFill>
                <a:srgbClr val="1B73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05D4D29C-B017-0B6A-538C-AC540F74C7D2}"/>
              </a:ext>
            </a:extLst>
          </p:cNvPr>
          <p:cNvCxnSpPr/>
          <p:nvPr/>
        </p:nvCxnSpPr>
        <p:spPr>
          <a:xfrm>
            <a:off x="1865683" y="588147"/>
            <a:ext cx="10162309" cy="0"/>
          </a:xfrm>
          <a:prstGeom prst="line">
            <a:avLst/>
          </a:prstGeom>
          <a:ln w="50800">
            <a:solidFill>
              <a:srgbClr val="94D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C034046-15BF-2545-871B-B62AEA0EEA97}"/>
              </a:ext>
            </a:extLst>
          </p:cNvPr>
          <p:cNvSpPr txBox="1"/>
          <p:nvPr/>
        </p:nvSpPr>
        <p:spPr>
          <a:xfrm>
            <a:off x="2212731" y="181720"/>
            <a:ext cx="8244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+mj-lt"/>
                <a:cs typeface="Times New Roman" panose="02020603050405020304" pitchFamily="18" charset="0"/>
              </a:rPr>
              <a:t>Публичный доклад за 2021-2022 учебный 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813ED-780D-EFBA-BE03-F67B87C674F6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739503" y="607782"/>
            <a:ext cx="1200655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565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>
            <a:extLst>
              <a:ext uri="{FF2B5EF4-FFF2-40B4-BE49-F238E27FC236}">
                <a16:creationId xmlns:a16="http://schemas.microsoft.com/office/drawing/2014/main" id="{B78D3DC9-514E-3A45-880C-515E460AAAD1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01831D5-EF37-1998-97F6-F58CFCCF1CE4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A05163-A22E-C983-7D77-145B87DD4D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013" y="3429000"/>
            <a:ext cx="2904994" cy="3492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2001" y="148578"/>
            <a:ext cx="1036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Публичный доклад за 2021-2022 учебный год</a:t>
            </a:r>
            <a:endParaRPr lang="ru-RU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0275025">
            <a:off x="12019378" y="6718486"/>
            <a:ext cx="1712687" cy="14514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18621411">
            <a:off x="11789318" y="6261019"/>
            <a:ext cx="1712686" cy="9507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>
            <a:cxnSpLocks/>
          </p:cNvCxnSpPr>
          <p:nvPr/>
        </p:nvCxnSpPr>
        <p:spPr>
          <a:xfrm>
            <a:off x="2002420" y="529951"/>
            <a:ext cx="10057154" cy="0"/>
          </a:xfrm>
          <a:prstGeom prst="line">
            <a:avLst/>
          </a:prstGeom>
          <a:ln w="50800">
            <a:solidFill>
              <a:srgbClr val="94D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EF8C5FC-675A-8C48-970C-1D5F0E7E7262}"/>
              </a:ext>
            </a:extLst>
          </p:cNvPr>
          <p:cNvSpPr/>
          <p:nvPr/>
        </p:nvSpPr>
        <p:spPr>
          <a:xfrm>
            <a:off x="3294109" y="856520"/>
            <a:ext cx="71578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ОЛИМПИАДА «АБИЛИМПИКС»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01181" y="2609791"/>
            <a:ext cx="945839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Поведниковская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номинации «Мультимедийная журналистика»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ШОВЗ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 номинации «Художественная вышивка»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02420" y="1533571"/>
            <a:ext cx="89182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приняли участие школы: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№№ 32, 14,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Поведниковская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ШОВЗ, лицей № 2.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61712" y="2650540"/>
            <a:ext cx="1336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139" y="3644400"/>
            <a:ext cx="3731173" cy="2757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843" r="7245" b="13281"/>
          <a:stretch/>
        </p:blipFill>
        <p:spPr>
          <a:xfrm>
            <a:off x="1784839" y="3644398"/>
            <a:ext cx="3731172" cy="2757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4D6D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4321E7-9106-6218-CCF3-CC269706FCB4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10752881" y="604295"/>
            <a:ext cx="1306693" cy="12619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18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089A08-6F70-6B3A-F3C5-E901C89F160B}"/>
              </a:ext>
            </a:extLst>
          </p:cNvPr>
          <p:cNvSpPr/>
          <p:nvPr/>
        </p:nvSpPr>
        <p:spPr>
          <a:xfrm>
            <a:off x="1643605" y="654398"/>
            <a:ext cx="10384387" cy="599330"/>
          </a:xfrm>
          <a:prstGeom prst="rect">
            <a:avLst/>
          </a:prstGeom>
          <a:solidFill>
            <a:srgbClr val="009292"/>
          </a:solidFill>
          <a:ln>
            <a:solidFill>
              <a:srgbClr val="009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и задачи развития системы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2022 – 2023 учебный год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A0C259E-9385-E629-806C-24F6C4B81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194" y="3365112"/>
            <a:ext cx="2904994" cy="34928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AFC24D-1B03-1967-CCF3-38853AD61AD7}"/>
              </a:ext>
            </a:extLst>
          </p:cNvPr>
          <p:cNvSpPr txBox="1"/>
          <p:nvPr/>
        </p:nvSpPr>
        <p:spPr>
          <a:xfrm>
            <a:off x="2387047" y="218815"/>
            <a:ext cx="8254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01322F0-173C-F6E3-D9B0-1CEC9D904BC0}"/>
              </a:ext>
            </a:extLst>
          </p:cNvPr>
          <p:cNvCxnSpPr/>
          <p:nvPr/>
        </p:nvCxnSpPr>
        <p:spPr>
          <a:xfrm>
            <a:off x="1865683" y="588147"/>
            <a:ext cx="10162309" cy="0"/>
          </a:xfrm>
          <a:prstGeom prst="line">
            <a:avLst/>
          </a:prstGeom>
          <a:ln w="50800">
            <a:solidFill>
              <a:srgbClr val="94D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784838" y="1816747"/>
            <a:ext cx="9797562" cy="430942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«</a:t>
            </a:r>
            <a:r>
              <a:rPr lang="en-US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</a:t>
            </a:r>
            <a:r>
              <a:rPr lang="ru-RU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ru-RU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«Школа полного дня»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Переход на обновлённые ФГОС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Модель муниципального опорного центра на базе Школы № 6 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Апробация ФП «Школа Министерства Просвещения» 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Модернизация системы воспитательной работы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Актуализация информационных технологий 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учреждений-участников ключевых федеральных и региональных проектов и программ </a:t>
            </a: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комплекса мероприятий в рамках Года Педагога и наставника.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8B1065-42FA-FFB7-5B91-8574CFA193AA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670495" y="1328960"/>
            <a:ext cx="1306693" cy="12619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286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08D69CD-3AB2-02D1-BEE2-0494037B747C}"/>
              </a:ext>
            </a:extLst>
          </p:cNvPr>
          <p:cNvSpPr txBox="1"/>
          <p:nvPr/>
        </p:nvSpPr>
        <p:spPr>
          <a:xfrm>
            <a:off x="1933733" y="1458452"/>
            <a:ext cx="9339856" cy="165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Вовлечение школьников в программы освоения профессиональных  навыков 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(«Билет в будущее», «Путевка в жизнь»)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призеров олимпиад КД НТИ и КД НТИ.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Junior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чемпионатов Junior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Skills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World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kills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«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Абилимпикс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сотрудничества с ВУЗами, предприятиями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509D2-08DF-F381-49D6-5C95F5091272}"/>
              </a:ext>
            </a:extLst>
          </p:cNvPr>
          <p:cNvSpPr txBox="1"/>
          <p:nvPr/>
        </p:nvSpPr>
        <p:spPr>
          <a:xfrm>
            <a:off x="1356946" y="3898731"/>
            <a:ext cx="9591791" cy="2296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Качественная реализация направлений НПО «Образование»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Функционирование стандарта Цифровой образовательной среды; развитие электронного обучения и применения дистанционных технологий;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Функционирование Центров «Точка роста» на базе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Марфинской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СОШ и МБОУ СОШ № 19;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Сетевое обучение и внедрение дистанционных программ в системе дополнительного образования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Сетевого взаимодействия  в рамках преподавания учебных предметов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354067-3E04-CAF8-EC57-ECE6E80664A5}"/>
              </a:ext>
            </a:extLst>
          </p:cNvPr>
          <p:cNvSpPr txBox="1"/>
          <p:nvPr/>
        </p:nvSpPr>
        <p:spPr>
          <a:xfrm>
            <a:off x="4106549" y="3459036"/>
            <a:ext cx="4509417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1B736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000" b="1" dirty="0">
                <a:solidFill>
                  <a:srgbClr val="1B736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одернизация системы образования</a:t>
            </a:r>
            <a:endParaRPr lang="ru-RU" sz="2000" b="1" dirty="0">
              <a:solidFill>
                <a:srgbClr val="1B73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E5FFF1-F53B-7D44-06A5-BA605AD1B3B3}"/>
              </a:ext>
            </a:extLst>
          </p:cNvPr>
          <p:cNvSpPr txBox="1"/>
          <p:nvPr/>
        </p:nvSpPr>
        <p:spPr>
          <a:xfrm>
            <a:off x="3548993" y="1092248"/>
            <a:ext cx="6795687" cy="423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1B736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b="1" dirty="0">
                <a:solidFill>
                  <a:srgbClr val="1B736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своение школьниками профессиональных навыков</a:t>
            </a:r>
            <a:endParaRPr lang="ru-RU" sz="2000" b="1" dirty="0">
              <a:solidFill>
                <a:srgbClr val="1B73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1A6FFE3-222A-BCC3-F8B4-A945C8C3BE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557" y="3365112"/>
            <a:ext cx="2904994" cy="3492888"/>
          </a:xfrm>
          <a:prstGeom prst="rect">
            <a:avLst/>
          </a:prstGeo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9DD981EA-DE64-A1FD-3E22-DB38AA4176BF}"/>
              </a:ext>
            </a:extLst>
          </p:cNvPr>
          <p:cNvCxnSpPr/>
          <p:nvPr/>
        </p:nvCxnSpPr>
        <p:spPr>
          <a:xfrm>
            <a:off x="1865683" y="588147"/>
            <a:ext cx="10162309" cy="0"/>
          </a:xfrm>
          <a:prstGeom prst="line">
            <a:avLst/>
          </a:prstGeom>
          <a:ln w="50800">
            <a:solidFill>
              <a:srgbClr val="94D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2BA9F3-9B27-C27F-A823-B1A13A516626}"/>
              </a:ext>
            </a:extLst>
          </p:cNvPr>
          <p:cNvSpPr txBox="1"/>
          <p:nvPr/>
        </p:nvSpPr>
        <p:spPr>
          <a:xfrm>
            <a:off x="2238921" y="190772"/>
            <a:ext cx="8244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+mj-lt"/>
                <a:cs typeface="Times New Roman" panose="02020603050405020304" pitchFamily="18" charset="0"/>
              </a:rPr>
              <a:t>Публичный доклад за 2021-2022 учебный год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61745A-5EC7-D1E1-8047-97B867AA6137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10948737" y="670625"/>
            <a:ext cx="1200655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571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089A08-6F70-6B3A-F3C5-E901C89F160B}"/>
              </a:ext>
            </a:extLst>
          </p:cNvPr>
          <p:cNvSpPr/>
          <p:nvPr/>
        </p:nvSpPr>
        <p:spPr>
          <a:xfrm>
            <a:off x="1567444" y="562608"/>
            <a:ext cx="10624557" cy="628376"/>
          </a:xfrm>
          <a:prstGeom prst="rect">
            <a:avLst/>
          </a:prstGeom>
          <a:solidFill>
            <a:srgbClr val="009292"/>
          </a:solidFill>
          <a:ln>
            <a:solidFill>
              <a:srgbClr val="009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5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СИСТЕМА ОБРАЗОВАНИЯ ГОРОДСКОГО ОКРУГА МЫТИЩИ 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ject 6">
            <a:extLst>
              <a:ext uri="{FF2B5EF4-FFF2-40B4-BE49-F238E27FC236}">
                <a16:creationId xmlns:a16="http://schemas.microsoft.com/office/drawing/2014/main" id="{2807FD31-0D52-8217-9F6A-F55E91F8228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27513" y="4068091"/>
            <a:ext cx="1125778" cy="1290275"/>
          </a:xfrm>
          <a:prstGeom prst="rect">
            <a:avLst/>
          </a:prstGeom>
        </p:spPr>
      </p:pic>
      <p:sp>
        <p:nvSpPr>
          <p:cNvPr id="25" name="object 13">
            <a:extLst>
              <a:ext uri="{FF2B5EF4-FFF2-40B4-BE49-F238E27FC236}">
                <a16:creationId xmlns:a16="http://schemas.microsoft.com/office/drawing/2014/main" id="{0196028F-4BF0-57FA-84F6-ABB6D05A1ED9}"/>
              </a:ext>
            </a:extLst>
          </p:cNvPr>
          <p:cNvSpPr txBox="1"/>
          <p:nvPr/>
        </p:nvSpPr>
        <p:spPr>
          <a:xfrm>
            <a:off x="1567444" y="2483553"/>
            <a:ext cx="17399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  <a:r>
              <a:rPr sz="2800" i="1" spc="-3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12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ДЕТСКИХ</a:t>
            </a:r>
            <a:r>
              <a:rPr sz="1200" spc="-3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sz="1200" spc="-2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САД</a:t>
            </a:r>
            <a:r>
              <a:rPr lang="ru-RU" sz="1200" spc="-20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А</a:t>
            </a:r>
            <a:endParaRPr sz="1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object 12">
            <a:extLst>
              <a:ext uri="{FF2B5EF4-FFF2-40B4-BE49-F238E27FC236}">
                <a16:creationId xmlns:a16="http://schemas.microsoft.com/office/drawing/2014/main" id="{D9B9D263-F876-897E-902B-A8105FA534C6}"/>
              </a:ext>
            </a:extLst>
          </p:cNvPr>
          <p:cNvSpPr txBox="1"/>
          <p:nvPr/>
        </p:nvSpPr>
        <p:spPr>
          <a:xfrm>
            <a:off x="1567444" y="3207465"/>
            <a:ext cx="3819672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2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  <a:r>
              <a:rPr sz="2800" i="1" spc="-2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sz="12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СРЕДНИХ</a:t>
            </a:r>
            <a:r>
              <a:rPr sz="1200" spc="-3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sz="1200" spc="-2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ОБЩЕОБРАЗОВАТЕЛЬНЫХ</a:t>
            </a:r>
            <a:r>
              <a:rPr sz="12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sz="1200" spc="-2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ШКОЛ</a:t>
            </a:r>
            <a:endParaRPr sz="1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object 16">
            <a:extLst>
              <a:ext uri="{FF2B5EF4-FFF2-40B4-BE49-F238E27FC236}">
                <a16:creationId xmlns:a16="http://schemas.microsoft.com/office/drawing/2014/main" id="{1752DFA1-DF17-C513-A0CB-3145CF3B839F}"/>
              </a:ext>
            </a:extLst>
          </p:cNvPr>
          <p:cNvSpPr txBox="1"/>
          <p:nvPr/>
        </p:nvSpPr>
        <p:spPr>
          <a:xfrm>
            <a:off x="1424292" y="3889499"/>
            <a:ext cx="53103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i="1" spc="-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spc="-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  <a:r>
              <a:rPr lang="ru-RU" sz="3600" i="1" spc="-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УЧРЕЖДЕНИЙ ДОПОЛНИТЕЛЬНОГО ОБРАЗОВАНИЯ</a:t>
            </a:r>
            <a:endParaRPr sz="1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9681B556-B88A-FCFB-0292-BDA9C8659EAF}"/>
              </a:ext>
            </a:extLst>
          </p:cNvPr>
          <p:cNvSpPr txBox="1">
            <a:spLocks/>
          </p:cNvSpPr>
          <p:nvPr/>
        </p:nvSpPr>
        <p:spPr>
          <a:xfrm>
            <a:off x="4990144" y="1503178"/>
            <a:ext cx="321184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40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83</a:t>
            </a:r>
            <a:r>
              <a:rPr lang="ru-RU" sz="4000" i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УЧРЕЖДЕНИЯ</a:t>
            </a:r>
            <a:endParaRPr lang="ru-RU" sz="18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CDBBB459-71BA-3293-A1AF-59651060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13" y="3912170"/>
            <a:ext cx="628009" cy="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bject 16">
            <a:extLst>
              <a:ext uri="{FF2B5EF4-FFF2-40B4-BE49-F238E27FC236}">
                <a16:creationId xmlns:a16="http://schemas.microsoft.com/office/drawing/2014/main" id="{9CD46562-338F-BC85-A805-AADBAF37B10A}"/>
              </a:ext>
            </a:extLst>
          </p:cNvPr>
          <p:cNvSpPr txBox="1"/>
          <p:nvPr/>
        </p:nvSpPr>
        <p:spPr>
          <a:xfrm>
            <a:off x="1424292" y="4609602"/>
            <a:ext cx="6392202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i="1" spc="-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spc="-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ru-RU" sz="3600" i="1" spc="-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УЧЕБНО-МЕТОДИЧЕСКИЙ ЦЕНТР ЦЕНТР РАБОТНИКОВ ОБРАЗОВАНИЯ</a:t>
            </a:r>
            <a:endParaRPr sz="1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object 16">
            <a:extLst>
              <a:ext uri="{FF2B5EF4-FFF2-40B4-BE49-F238E27FC236}">
                <a16:creationId xmlns:a16="http://schemas.microsoft.com/office/drawing/2014/main" id="{33711372-2EEF-39C0-A9C2-052205AE68C4}"/>
              </a:ext>
            </a:extLst>
          </p:cNvPr>
          <p:cNvSpPr txBox="1"/>
          <p:nvPr/>
        </p:nvSpPr>
        <p:spPr>
          <a:xfrm>
            <a:off x="1426067" y="5313784"/>
            <a:ext cx="825099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i="1" spc="-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800" b="1" spc="-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ru-RU" sz="3600" i="1" spc="-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ЦЕНТР ПСИХОЛОГО-ПЕДАГОГИЧЕСКОЙ, МЕДИЦИНСКОЙ И СОЦИАЛЬНОЙ ПОМОЩИ «МЫТИЩИНСКИЙ»</a:t>
            </a:r>
            <a:endParaRPr sz="1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084E49CD-6893-33FC-6CF4-558C89746E6C}"/>
              </a:ext>
            </a:extLst>
          </p:cNvPr>
          <p:cNvSpPr txBox="1"/>
          <p:nvPr/>
        </p:nvSpPr>
        <p:spPr>
          <a:xfrm>
            <a:off x="6328586" y="2476199"/>
            <a:ext cx="173990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sz="2800" spc="-3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ВЕДОМСТВЕННЫХ</a:t>
            </a:r>
            <a:endParaRPr sz="1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44E6AB4A-EBBF-E9B1-28CF-87907EEBFBAC}"/>
              </a:ext>
            </a:extLst>
          </p:cNvPr>
          <p:cNvSpPr txBox="1"/>
          <p:nvPr/>
        </p:nvSpPr>
        <p:spPr>
          <a:xfrm>
            <a:off x="3783482" y="2496485"/>
            <a:ext cx="208900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  <a:r>
              <a:rPr sz="2800" spc="-3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МУНИЦИПАЛЬНЫХ</a:t>
            </a:r>
            <a:endParaRPr sz="1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object 13">
            <a:extLst>
              <a:ext uri="{FF2B5EF4-FFF2-40B4-BE49-F238E27FC236}">
                <a16:creationId xmlns:a16="http://schemas.microsoft.com/office/drawing/2014/main" id="{80ADDD26-298B-8447-9506-974A9524DD5C}"/>
              </a:ext>
            </a:extLst>
          </p:cNvPr>
          <p:cNvSpPr txBox="1"/>
          <p:nvPr/>
        </p:nvSpPr>
        <p:spPr>
          <a:xfrm>
            <a:off x="8541937" y="2496485"/>
            <a:ext cx="2270258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sz="2800" spc="-3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НЕГОСУДАРСТВЕННЫХ</a:t>
            </a:r>
            <a:endParaRPr sz="1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object 13">
            <a:extLst>
              <a:ext uri="{FF2B5EF4-FFF2-40B4-BE49-F238E27FC236}">
                <a16:creationId xmlns:a16="http://schemas.microsoft.com/office/drawing/2014/main" id="{A87300AC-B709-D700-38D2-19CCF87C1E48}"/>
              </a:ext>
            </a:extLst>
          </p:cNvPr>
          <p:cNvSpPr txBox="1"/>
          <p:nvPr/>
        </p:nvSpPr>
        <p:spPr>
          <a:xfrm>
            <a:off x="5551566" y="3200857"/>
            <a:ext cx="208900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26 </a:t>
            </a:r>
            <a:r>
              <a:rPr lang="ru-RU" sz="12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МУНИЦИПАЛЬНЫХ</a:t>
            </a:r>
            <a:endParaRPr sz="1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object 13">
            <a:extLst>
              <a:ext uri="{FF2B5EF4-FFF2-40B4-BE49-F238E27FC236}">
                <a16:creationId xmlns:a16="http://schemas.microsoft.com/office/drawing/2014/main" id="{9ABA4817-DB22-2135-9A71-BB7D9EE95A09}"/>
              </a:ext>
            </a:extLst>
          </p:cNvPr>
          <p:cNvSpPr txBox="1"/>
          <p:nvPr/>
        </p:nvSpPr>
        <p:spPr>
          <a:xfrm>
            <a:off x="8088524" y="3200857"/>
            <a:ext cx="245784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 </a:t>
            </a:r>
            <a:r>
              <a:rPr lang="ru-RU" sz="12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НЕГОСУДАРСТВЕННЫХ</a:t>
            </a:r>
            <a:endParaRPr sz="12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060380-207A-00C5-CE94-B5DFEDD55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6" y="3429000"/>
            <a:ext cx="2904994" cy="3492888"/>
          </a:xfrm>
          <a:prstGeom prst="rect">
            <a:avLst/>
          </a:prstGeo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0B8BEFF9-10C9-E306-C341-2B6C658AD5A3}"/>
              </a:ext>
            </a:extLst>
          </p:cNvPr>
          <p:cNvCxnSpPr/>
          <p:nvPr/>
        </p:nvCxnSpPr>
        <p:spPr>
          <a:xfrm>
            <a:off x="1865683" y="469732"/>
            <a:ext cx="10162309" cy="0"/>
          </a:xfrm>
          <a:prstGeom prst="line">
            <a:avLst/>
          </a:prstGeom>
          <a:ln w="50800">
            <a:solidFill>
              <a:srgbClr val="94D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F7D9CBC-0EB9-CE6B-D368-289C465838B4}"/>
              </a:ext>
            </a:extLst>
          </p:cNvPr>
          <p:cNvSpPr txBox="1"/>
          <p:nvPr/>
        </p:nvSpPr>
        <p:spPr>
          <a:xfrm>
            <a:off x="2161025" y="100400"/>
            <a:ext cx="8385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+mj-lt"/>
                <a:cs typeface="Times New Roman" panose="02020603050405020304" pitchFamily="18" charset="0"/>
              </a:rPr>
              <a:t>Публичный доклад за 2021-2022 учебный год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F35D59-742F-F5DF-3A12-7E815E1A23CE}"/>
              </a:ext>
            </a:extLst>
          </p:cNvPr>
          <p:cNvPicPr/>
          <p:nvPr/>
        </p:nvPicPr>
        <p:blipFill>
          <a:blip r:embed="rId5" cstate="print"/>
          <a:stretch/>
        </p:blipFill>
        <p:spPr>
          <a:xfrm>
            <a:off x="10871441" y="1265478"/>
            <a:ext cx="1277951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279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ject 6">
            <a:extLst>
              <a:ext uri="{FF2B5EF4-FFF2-40B4-BE49-F238E27FC236}">
                <a16:creationId xmlns:a16="http://schemas.microsoft.com/office/drawing/2014/main" id="{2807FD31-0D52-8217-9F6A-F55E91F8228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4476" y="1011611"/>
            <a:ext cx="1337043" cy="1439463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5C0971F-6433-C0E2-30C8-7EBC8E750757}"/>
              </a:ext>
            </a:extLst>
          </p:cNvPr>
          <p:cNvSpPr/>
          <p:nvPr/>
        </p:nvSpPr>
        <p:spPr>
          <a:xfrm>
            <a:off x="4139838" y="1858168"/>
            <a:ext cx="6053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ОБРАЗОВАТЕЛЬНЫХ КОМПЛЕКСОВ</a:t>
            </a:r>
          </a:p>
        </p:txBody>
      </p:sp>
      <p:sp>
        <p:nvSpPr>
          <p:cNvPr id="25" name="object 13">
            <a:extLst>
              <a:ext uri="{FF2B5EF4-FFF2-40B4-BE49-F238E27FC236}">
                <a16:creationId xmlns:a16="http://schemas.microsoft.com/office/drawing/2014/main" id="{0196028F-4BF0-57FA-84F6-ABB6D05A1ED9}"/>
              </a:ext>
            </a:extLst>
          </p:cNvPr>
          <p:cNvSpPr txBox="1"/>
          <p:nvPr/>
        </p:nvSpPr>
        <p:spPr>
          <a:xfrm>
            <a:off x="6297769" y="2731708"/>
            <a:ext cx="188398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  <a:r>
              <a:rPr sz="2800" i="1" spc="-3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УЧРЕЖДЕНИЙ</a:t>
            </a:r>
            <a:r>
              <a:rPr lang="ru-RU" sz="1200" spc="-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br>
              <a:rPr lang="ru-RU" sz="1200" spc="-5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FCBE43CD-280A-A075-E490-4E737A3446B4}"/>
              </a:ext>
            </a:extLst>
          </p:cNvPr>
          <p:cNvSpPr txBox="1">
            <a:spLocks/>
          </p:cNvSpPr>
          <p:nvPr/>
        </p:nvSpPr>
        <p:spPr>
          <a:xfrm>
            <a:off x="1436393" y="2770483"/>
            <a:ext cx="510149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ШКОЛА+ДЕТСКИЙ САД</a:t>
            </a: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E24219D-A34A-B41B-B17C-E5744EB6174B}"/>
              </a:ext>
            </a:extLst>
          </p:cNvPr>
          <p:cNvSpPr txBox="1">
            <a:spLocks/>
          </p:cNvSpPr>
          <p:nvPr/>
        </p:nvSpPr>
        <p:spPr>
          <a:xfrm>
            <a:off x="1436393" y="3497659"/>
            <a:ext cx="510149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ШКОЛА+ШКОЛА</a:t>
            </a: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939AD8C-1963-8589-0E8A-0E33D137C0D8}"/>
              </a:ext>
            </a:extLst>
          </p:cNvPr>
          <p:cNvSpPr txBox="1">
            <a:spLocks/>
          </p:cNvSpPr>
          <p:nvPr/>
        </p:nvSpPr>
        <p:spPr>
          <a:xfrm>
            <a:off x="1436393" y="4237927"/>
            <a:ext cx="510149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ДЕТСКИЙ САД+ДЕТСКИЙ САД</a:t>
            </a:r>
            <a:endParaRPr lang="ru-RU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58BDF5FE-AC9B-064C-5D7F-94ABB4CF895F}"/>
              </a:ext>
            </a:extLst>
          </p:cNvPr>
          <p:cNvSpPr txBox="1"/>
          <p:nvPr/>
        </p:nvSpPr>
        <p:spPr>
          <a:xfrm>
            <a:off x="6393800" y="3453178"/>
            <a:ext cx="18839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r>
              <a:rPr sz="2800" i="1" spc="-3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УЧРЕЖДЕНИЯ</a:t>
            </a:r>
            <a:endParaRPr sz="14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E375952F-B12F-B529-3C20-80CBF318977D}"/>
              </a:ext>
            </a:extLst>
          </p:cNvPr>
          <p:cNvSpPr txBox="1"/>
          <p:nvPr/>
        </p:nvSpPr>
        <p:spPr>
          <a:xfrm>
            <a:off x="6366935" y="4173294"/>
            <a:ext cx="188398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  <a:r>
              <a:rPr sz="2800" i="1" spc="-35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УЧРЕЖДЕНИЙ</a:t>
            </a:r>
            <a:endParaRPr sz="14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2EE85E9-5036-CB45-1E9A-5CD33F81D8D5}"/>
              </a:ext>
            </a:extLst>
          </p:cNvPr>
          <p:cNvCxnSpPr/>
          <p:nvPr/>
        </p:nvCxnSpPr>
        <p:spPr>
          <a:xfrm>
            <a:off x="141590" y="4984754"/>
            <a:ext cx="9214317" cy="0"/>
          </a:xfrm>
          <a:prstGeom prst="line">
            <a:avLst/>
          </a:prstGeom>
          <a:ln w="19050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object 6">
            <a:extLst>
              <a:ext uri="{FF2B5EF4-FFF2-40B4-BE49-F238E27FC236}">
                <a16:creationId xmlns:a16="http://schemas.microsoft.com/office/drawing/2014/main" id="{1C63A387-7823-AF21-45D9-6CB430FD80A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2830" y="1456934"/>
            <a:ext cx="888815" cy="1008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358C27-7170-B0BF-0ABC-DB431B659998}"/>
              </a:ext>
            </a:extLst>
          </p:cNvPr>
          <p:cNvSpPr txBox="1"/>
          <p:nvPr/>
        </p:nvSpPr>
        <p:spPr>
          <a:xfrm>
            <a:off x="2696364" y="5587192"/>
            <a:ext cx="5216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30</a:t>
            </a:r>
            <a:r>
              <a:rPr lang="ru-RU" sz="1600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969696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ОБРАЗОВАТЕЛЬНЫХ  КОМПЛЕКСОВ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93DFDD-1880-5D31-41A1-70BFDCC3CE67}"/>
              </a:ext>
            </a:extLst>
          </p:cNvPr>
          <p:cNvSpPr txBox="1"/>
          <p:nvPr/>
        </p:nvSpPr>
        <p:spPr>
          <a:xfrm>
            <a:off x="3366824" y="5963760"/>
            <a:ext cx="3799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14</a:t>
            </a:r>
            <a:r>
              <a:rPr lang="ru-RU" sz="1600" dirty="0">
                <a:solidFill>
                  <a:srgbClr val="009292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969696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СОЗДАНЫ В 2022 ГОДУ</a:t>
            </a: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219AB961-B5AE-C7F3-B3CC-50B4A1A6D1D5}"/>
              </a:ext>
            </a:extLst>
          </p:cNvPr>
          <p:cNvSpPr txBox="1"/>
          <p:nvPr/>
        </p:nvSpPr>
        <p:spPr>
          <a:xfrm>
            <a:off x="3487416" y="5151633"/>
            <a:ext cx="41863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4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НА НАЧАЛО НОВОГО УЧЕБНОГО ГОДА</a:t>
            </a:r>
            <a:endParaRPr sz="14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object 6">
            <a:extLst>
              <a:ext uri="{FF2B5EF4-FFF2-40B4-BE49-F238E27FC236}">
                <a16:creationId xmlns:a16="http://schemas.microsoft.com/office/drawing/2014/main" id="{CF5A11F4-042D-D77A-E789-FA56D1E30D4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3856" y="5316688"/>
            <a:ext cx="845266" cy="8795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9311E2-B1E4-9D6A-D9D0-8AAADABC7340}"/>
              </a:ext>
            </a:extLst>
          </p:cNvPr>
          <p:cNvSpPr txBox="1"/>
          <p:nvPr/>
        </p:nvSpPr>
        <p:spPr>
          <a:xfrm>
            <a:off x="8314727" y="2546062"/>
            <a:ext cx="38194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(ГИМНАЗИЯ №1,16,17,33,ЛИЦЕИ №15,34, ШКОЛЫ №6,10,12,14,27,22,29,32, МАРФИНСКАЯ ШКОЛА, ПОВЕДНИКОВСКАЯ ШКОЛА)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53D779-21F4-C4E1-1BD4-650352A410F3}"/>
              </a:ext>
            </a:extLst>
          </p:cNvPr>
          <p:cNvSpPr txBox="1"/>
          <p:nvPr/>
        </p:nvSpPr>
        <p:spPr>
          <a:xfrm>
            <a:off x="8309303" y="3632258"/>
            <a:ext cx="21621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(ШКОЛЫ №4,8,24)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249B08C-67FE-4C6A-1734-68D62C3FFEFF}"/>
              </a:ext>
            </a:extLst>
          </p:cNvPr>
          <p:cNvSpPr txBox="1"/>
          <p:nvPr/>
        </p:nvSpPr>
        <p:spPr>
          <a:xfrm>
            <a:off x="8309303" y="4206905"/>
            <a:ext cx="22384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spc="-5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(№12,17,21,45,47,53,60,62,63,72,73)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object 6">
            <a:extLst>
              <a:ext uri="{FF2B5EF4-FFF2-40B4-BE49-F238E27FC236}">
                <a16:creationId xmlns:a16="http://schemas.microsoft.com/office/drawing/2014/main" id="{2170DF9A-AF4D-D7DA-AC13-9D9EB38B8B7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1558" y="5618378"/>
            <a:ext cx="558870" cy="57602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3271ECF-7B75-4217-41B7-523920E6A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6" y="3429000"/>
            <a:ext cx="2904994" cy="3492888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FB3C4B4-D718-1C6A-89CC-222C761C6983}"/>
              </a:ext>
            </a:extLst>
          </p:cNvPr>
          <p:cNvCxnSpPr/>
          <p:nvPr/>
        </p:nvCxnSpPr>
        <p:spPr>
          <a:xfrm>
            <a:off x="1851336" y="547754"/>
            <a:ext cx="10162309" cy="0"/>
          </a:xfrm>
          <a:prstGeom prst="line">
            <a:avLst/>
          </a:prstGeom>
          <a:ln w="50800">
            <a:solidFill>
              <a:srgbClr val="94D6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686C23E-D1B8-C0AA-A400-DF801EC95BD4}"/>
              </a:ext>
            </a:extLst>
          </p:cNvPr>
          <p:cNvSpPr txBox="1"/>
          <p:nvPr/>
        </p:nvSpPr>
        <p:spPr>
          <a:xfrm>
            <a:off x="2390465" y="178422"/>
            <a:ext cx="8244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09962F-C078-C751-47C9-269DD1E017D4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0797174" y="572247"/>
            <a:ext cx="1337043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53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089A08-6F70-6B3A-F3C5-E901C89F160B}"/>
              </a:ext>
            </a:extLst>
          </p:cNvPr>
          <p:cNvSpPr/>
          <p:nvPr/>
        </p:nvSpPr>
        <p:spPr>
          <a:xfrm>
            <a:off x="1523999" y="0"/>
            <a:ext cx="10668001" cy="686111"/>
          </a:xfrm>
          <a:prstGeom prst="rect">
            <a:avLst/>
          </a:prstGeom>
          <a:solidFill>
            <a:srgbClr val="009292"/>
          </a:solidFill>
          <a:ln>
            <a:solidFill>
              <a:srgbClr val="009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КАДРОВЫЙ ПОТЕНЦИАЛ ОБРАЗОВАТЕЛЬНЫХ УЧРЕЖДЕНИЙ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C2739-9243-C969-3415-E49B310F0287}"/>
              </a:ext>
            </a:extLst>
          </p:cNvPr>
          <p:cNvSpPr txBox="1"/>
          <p:nvPr/>
        </p:nvSpPr>
        <p:spPr>
          <a:xfrm>
            <a:off x="1539327" y="763389"/>
            <a:ext cx="10514302" cy="747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algn="ctr">
              <a:buFont typeface="Wingdings" panose="05000000000000000000" pitchFamily="2" charset="2"/>
              <a:buChar char="Ø"/>
            </a:pPr>
            <a:r>
              <a:rPr lang="ru-RU" sz="213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6 105  </a:t>
            </a:r>
            <a:r>
              <a:rPr lang="ru-RU" sz="21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работников, из них </a:t>
            </a:r>
            <a:r>
              <a:rPr lang="ru-RU" sz="2130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188  </a:t>
            </a:r>
            <a:r>
              <a:rPr lang="ru-RU" sz="21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молодых специалистов в  муниципальных общеобразовательных учреждениях городского округа Мытищи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2D1F0A2-7C81-0BAD-41BE-386EFBF36623}"/>
              </a:ext>
            </a:extLst>
          </p:cNvPr>
          <p:cNvSpPr/>
          <p:nvPr/>
        </p:nvSpPr>
        <p:spPr>
          <a:xfrm>
            <a:off x="1970211" y="1502076"/>
            <a:ext cx="29683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9292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3 189 </a:t>
            </a:r>
            <a:r>
              <a:rPr lang="ru-RU" sz="160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человек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62787CB-9660-E0D3-9703-A1AD2D8800BF}"/>
              </a:ext>
            </a:extLst>
          </p:cNvPr>
          <p:cNvSpPr/>
          <p:nvPr/>
        </p:nvSpPr>
        <p:spPr>
          <a:xfrm>
            <a:off x="8640103" y="1867108"/>
            <a:ext cx="3496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1 316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педагогических работников 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C94CBC8-F001-28ED-A5B2-9CB581F80FFC}"/>
              </a:ext>
            </a:extLst>
          </p:cNvPr>
          <p:cNvSpPr/>
          <p:nvPr/>
        </p:nvSpPr>
        <p:spPr>
          <a:xfrm>
            <a:off x="2661059" y="2434294"/>
            <a:ext cx="4817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411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работников дополнительного образования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4838E97-48B5-3961-1A12-671EBE0656FB}"/>
              </a:ext>
            </a:extLst>
          </p:cNvPr>
          <p:cNvSpPr/>
          <p:nvPr/>
        </p:nvSpPr>
        <p:spPr>
          <a:xfrm>
            <a:off x="2697157" y="2727499"/>
            <a:ext cx="60681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работников центра психолого-педагогической, медицинской и социальной помощи</a:t>
            </a:r>
          </a:p>
        </p:txBody>
      </p:sp>
      <p:pic>
        <p:nvPicPr>
          <p:cNvPr id="23" name="object 6">
            <a:extLst>
              <a:ext uri="{FF2B5EF4-FFF2-40B4-BE49-F238E27FC236}">
                <a16:creationId xmlns:a16="http://schemas.microsoft.com/office/drawing/2014/main" id="{BCB0B470-AB10-13D2-9D3F-9770DD765B7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4683" y="1533205"/>
            <a:ext cx="864452" cy="1169480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3B3EF75-6EB6-5BC0-CCE6-CE6C8D94BE08}"/>
              </a:ext>
            </a:extLst>
          </p:cNvPr>
          <p:cNvSpPr/>
          <p:nvPr/>
        </p:nvSpPr>
        <p:spPr>
          <a:xfrm>
            <a:off x="4938608" y="1524418"/>
            <a:ext cx="3496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2 150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педагогических работников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8CA1428F-6660-E371-252F-52706E28F2E1}"/>
              </a:ext>
            </a:extLst>
          </p:cNvPr>
          <p:cNvSpPr/>
          <p:nvPr/>
        </p:nvSpPr>
        <p:spPr>
          <a:xfrm>
            <a:off x="8057056" y="1532168"/>
            <a:ext cx="3496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1 824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учителя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A5BAD3A4-01A3-7CEB-76D8-E7EBB3D75A0B}"/>
              </a:ext>
            </a:extLst>
          </p:cNvPr>
          <p:cNvSpPr/>
          <p:nvPr/>
        </p:nvSpPr>
        <p:spPr>
          <a:xfrm>
            <a:off x="2661060" y="1867939"/>
            <a:ext cx="5624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2 505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работников в дошкольных образовательных учреждениях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E6DECB-69B2-37DC-241E-2E6B1EC8BBE5}"/>
              </a:ext>
            </a:extLst>
          </p:cNvPr>
          <p:cNvSpPr txBox="1"/>
          <p:nvPr/>
        </p:nvSpPr>
        <p:spPr>
          <a:xfrm>
            <a:off x="8640103" y="2743456"/>
            <a:ext cx="3873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педагогических работников </a:t>
            </a:r>
            <a:endParaRPr lang="ru-RU" sz="16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5C00213-3E08-38FF-05B2-4C1E6977C911}"/>
              </a:ext>
            </a:extLst>
          </p:cNvPr>
          <p:cNvSpPr txBox="1"/>
          <p:nvPr/>
        </p:nvSpPr>
        <p:spPr>
          <a:xfrm>
            <a:off x="8640103" y="2375813"/>
            <a:ext cx="3873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261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педагогических работников </a:t>
            </a:r>
            <a:endParaRPr lang="ru-RU" sz="1600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276156FB-04F2-63BB-ADEF-5AA06EE64F0C}"/>
              </a:ext>
            </a:extLst>
          </p:cNvPr>
          <p:cNvSpPr/>
          <p:nvPr/>
        </p:nvSpPr>
        <p:spPr>
          <a:xfrm>
            <a:off x="1136085" y="3336125"/>
            <a:ext cx="8576014" cy="42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Ø"/>
            </a:pPr>
            <a:r>
              <a:rPr lang="ru-RU" sz="213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3 126 (84%)</a:t>
            </a:r>
            <a:r>
              <a:rPr lang="ru-RU" sz="213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0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работников имеют высшее образование</a:t>
            </a:r>
            <a:r>
              <a:rPr lang="ru-RU" sz="2130" baseline="30000" dirty="0">
                <a:solidFill>
                  <a:srgbClr val="009292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endParaRPr lang="ru-RU" sz="2130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CFC418C3-535B-ABDF-4FE2-D241E300C477}"/>
              </a:ext>
            </a:extLst>
          </p:cNvPr>
          <p:cNvSpPr/>
          <p:nvPr/>
        </p:nvSpPr>
        <p:spPr>
          <a:xfrm>
            <a:off x="-855445" y="5768949"/>
            <a:ext cx="10132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Положительная динамика приема молодых специалистов, приступивших </a:t>
            </a:r>
            <a:b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 работе в год окончания высшего и среднего профессионального учреждения.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90B18E72-ED14-5657-C012-CF05C4505102}"/>
              </a:ext>
            </a:extLst>
          </p:cNvPr>
          <p:cNvSpPr/>
          <p:nvPr/>
        </p:nvSpPr>
        <p:spPr>
          <a:xfrm>
            <a:off x="369121" y="3709246"/>
            <a:ext cx="2722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958 (73%)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детские сады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EE9B0AF-E6C6-7057-D6A0-FDBD78017DED}"/>
              </a:ext>
            </a:extLst>
          </p:cNvPr>
          <p:cNvSpPr/>
          <p:nvPr/>
        </p:nvSpPr>
        <p:spPr>
          <a:xfrm>
            <a:off x="3303173" y="3712395"/>
            <a:ext cx="2278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1 934 (90%)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школы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A109E22-A5D1-D7C0-5B31-B2C37E0E02E1}"/>
              </a:ext>
            </a:extLst>
          </p:cNvPr>
          <p:cNvSpPr/>
          <p:nvPr/>
        </p:nvSpPr>
        <p:spPr>
          <a:xfrm>
            <a:off x="5473252" y="3731765"/>
            <a:ext cx="4208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234 (90%)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учреждения дополнительного образования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313F8787-CE27-5152-B475-58BE6D5D282E}"/>
              </a:ext>
            </a:extLst>
          </p:cNvPr>
          <p:cNvSpPr/>
          <p:nvPr/>
        </p:nvSpPr>
        <p:spPr>
          <a:xfrm>
            <a:off x="1136085" y="4168517"/>
            <a:ext cx="8576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2 594 (43%)</a:t>
            </a:r>
            <a:r>
              <a:rPr lang="ru-RU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работников имеют высшую категорию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5B93072-46CE-8F65-1A95-57C49F0FB609}"/>
              </a:ext>
            </a:extLst>
          </p:cNvPr>
          <p:cNvSpPr/>
          <p:nvPr/>
        </p:nvSpPr>
        <p:spPr>
          <a:xfrm>
            <a:off x="369121" y="4527524"/>
            <a:ext cx="27220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554 (42%)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детские сады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2F98283E-4938-A036-56F0-60E73A2EDB94}"/>
              </a:ext>
            </a:extLst>
          </p:cNvPr>
          <p:cNvSpPr/>
          <p:nvPr/>
        </p:nvSpPr>
        <p:spPr>
          <a:xfrm>
            <a:off x="3303173" y="4578192"/>
            <a:ext cx="2278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843 (39%)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школы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94117BE-2E4C-DF48-7641-A871A0F27330}"/>
              </a:ext>
            </a:extLst>
          </p:cNvPr>
          <p:cNvSpPr/>
          <p:nvPr/>
        </p:nvSpPr>
        <p:spPr>
          <a:xfrm>
            <a:off x="5473252" y="4561141"/>
            <a:ext cx="42089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197 (75%) 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учреждения дополнительного образования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9750BCD-682D-FD29-735D-E281960CF0B1}"/>
              </a:ext>
            </a:extLst>
          </p:cNvPr>
          <p:cNvSpPr/>
          <p:nvPr/>
        </p:nvSpPr>
        <p:spPr>
          <a:xfrm>
            <a:off x="1136084" y="5002880"/>
            <a:ext cx="8327467" cy="789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67%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13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педагогов показали высокий и повышенный уровень предметных и метапредметных компетенций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E60CE08-7401-4C4C-24D2-A883BF832FBE}"/>
              </a:ext>
            </a:extLst>
          </p:cNvPr>
          <p:cNvSpPr txBox="1"/>
          <p:nvPr/>
        </p:nvSpPr>
        <p:spPr>
          <a:xfrm>
            <a:off x="1310472" y="6402169"/>
            <a:ext cx="3561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188  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молодых специалистов </a:t>
            </a:r>
            <a:endParaRPr lang="ru-RU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716030E-A6CD-D958-D3B1-61624F6D6554}"/>
              </a:ext>
            </a:extLst>
          </p:cNvPr>
          <p:cNvSpPr txBox="1"/>
          <p:nvPr/>
        </p:nvSpPr>
        <p:spPr>
          <a:xfrm>
            <a:off x="5700291" y="6402169"/>
            <a:ext cx="35614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</a:t>
            </a:r>
            <a:r>
              <a:rPr lang="ru-RU" sz="1800" dirty="0">
                <a:solidFill>
                  <a:srgbClr val="0092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молодых специалиста </a:t>
            </a:r>
            <a:endParaRPr lang="ru-RU" dirty="0"/>
          </a:p>
        </p:txBody>
      </p:sp>
      <p:sp>
        <p:nvSpPr>
          <p:cNvPr id="61" name="object 13">
            <a:extLst>
              <a:ext uri="{FF2B5EF4-FFF2-40B4-BE49-F238E27FC236}">
                <a16:creationId xmlns:a16="http://schemas.microsoft.com/office/drawing/2014/main" id="{CBE7A260-92EF-ABC0-A1CE-AEADE3728AD0}"/>
              </a:ext>
            </a:extLst>
          </p:cNvPr>
          <p:cNvSpPr txBox="1"/>
          <p:nvPr/>
        </p:nvSpPr>
        <p:spPr>
          <a:xfrm>
            <a:off x="397780" y="6328431"/>
            <a:ext cx="103700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2021</a:t>
            </a:r>
            <a:r>
              <a:rPr lang="ru-RU" sz="28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</a:t>
            </a:r>
            <a:endParaRPr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2" name="object 13">
            <a:extLst>
              <a:ext uri="{FF2B5EF4-FFF2-40B4-BE49-F238E27FC236}">
                <a16:creationId xmlns:a16="http://schemas.microsoft.com/office/drawing/2014/main" id="{A8AC6F3A-EAA8-5149-41C1-13E13BE6CA0D}"/>
              </a:ext>
            </a:extLst>
          </p:cNvPr>
          <p:cNvSpPr txBox="1"/>
          <p:nvPr/>
        </p:nvSpPr>
        <p:spPr>
          <a:xfrm>
            <a:off x="4798985" y="6315670"/>
            <a:ext cx="1037003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0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2022</a:t>
            </a:r>
            <a:r>
              <a:rPr lang="ru-RU" sz="2800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</a:t>
            </a:r>
            <a:endParaRPr sz="1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BFD11-CE05-0A14-0654-835127794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6" y="3429000"/>
            <a:ext cx="2904994" cy="34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38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01C2F13-D993-106A-5320-C4D8FB01A84B}"/>
              </a:ext>
            </a:extLst>
          </p:cNvPr>
          <p:cNvCxnSpPr>
            <a:cxnSpLocks/>
          </p:cNvCxnSpPr>
          <p:nvPr/>
        </p:nvCxnSpPr>
        <p:spPr>
          <a:xfrm>
            <a:off x="1536354" y="522513"/>
            <a:ext cx="10655646" cy="37324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36C128B-6493-E4F8-F593-76C96C5B85B0}"/>
              </a:ext>
            </a:extLst>
          </p:cNvPr>
          <p:cNvCxnSpPr>
            <a:cxnSpLocks/>
          </p:cNvCxnSpPr>
          <p:nvPr/>
        </p:nvCxnSpPr>
        <p:spPr>
          <a:xfrm>
            <a:off x="0" y="6424191"/>
            <a:ext cx="8213098" cy="0"/>
          </a:xfrm>
          <a:prstGeom prst="line">
            <a:avLst/>
          </a:prstGeom>
          <a:ln w="38100">
            <a:solidFill>
              <a:srgbClr val="5EC9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E9FF980-6B5B-1D29-7060-B27097F2E758}"/>
              </a:ext>
            </a:extLst>
          </p:cNvPr>
          <p:cNvSpPr txBox="1"/>
          <p:nvPr/>
        </p:nvSpPr>
        <p:spPr>
          <a:xfrm>
            <a:off x="5231423" y="6424191"/>
            <a:ext cx="3090205" cy="369332"/>
          </a:xfrm>
          <a:prstGeom prst="rect">
            <a:avLst/>
          </a:prstGeom>
          <a:noFill/>
          <a:ln>
            <a:solidFill>
              <a:srgbClr val="5EC9BA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5ECABA"/>
                </a:solidFill>
              </a:rPr>
              <a:t>ГОРОДСКОЙ ОКРУГ МЫТИЩИ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69078" y="1665201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2021-2022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551914" y="2291879"/>
            <a:ext cx="7512606" cy="1295345"/>
            <a:chOff x="6085642" y="2119533"/>
            <a:chExt cx="7512606" cy="1295345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085642" y="2119533"/>
              <a:ext cx="6605057" cy="460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49580" algn="just">
                <a:lnSpc>
                  <a:spcPct val="107000"/>
                </a:lnSpc>
                <a:spcAft>
                  <a:spcPts val="0"/>
                </a:spcAft>
              </a:pPr>
              <a:r>
                <a:rPr lang="ru-RU" sz="2400" b="1" dirty="0">
                  <a:solidFill>
                    <a:srgbClr val="5EC9BA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ru-RU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детских сада                       </a:t>
              </a:r>
              <a:r>
                <a:rPr lang="en-US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</a:t>
              </a:r>
              <a:r>
                <a:rPr lang="ru-RU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- </a:t>
              </a:r>
              <a:r>
                <a:rPr lang="ru-RU" sz="2400" b="1" dirty="0">
                  <a:solidFill>
                    <a:srgbClr val="5EC9BA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670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мест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9135104" y="2902345"/>
              <a:ext cx="4463144" cy="460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49580">
                <a:lnSpc>
                  <a:spcPct val="107000"/>
                </a:lnSpc>
                <a:spcAft>
                  <a:spcPts val="0"/>
                </a:spcAft>
              </a:pPr>
              <a:r>
                <a:rPr lang="ru-RU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       - </a:t>
              </a:r>
              <a:r>
                <a:rPr lang="ru-RU" sz="2400" b="1" dirty="0">
                  <a:solidFill>
                    <a:srgbClr val="5EC9BA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51</a:t>
              </a:r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место 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753105" y="2953213"/>
              <a:ext cx="310585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к детскому саду № 53 </a:t>
              </a: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543624" y="2642916"/>
              <a:ext cx="242809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5EC9BA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 </a:t>
              </a:r>
              <a:r>
                <a:rPr lang="ru-RU" sz="2400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пристройка</a:t>
              </a:r>
            </a:p>
          </p:txBody>
        </p:sp>
      </p:grpSp>
      <p:sp>
        <p:nvSpPr>
          <p:cNvPr id="14" name="Овал 13"/>
          <p:cNvSpPr/>
          <p:nvPr/>
        </p:nvSpPr>
        <p:spPr>
          <a:xfrm>
            <a:off x="1504529" y="1326351"/>
            <a:ext cx="3100466" cy="3213188"/>
          </a:xfrm>
          <a:prstGeom prst="ellipse">
            <a:avLst/>
          </a:prstGeom>
          <a:noFill/>
          <a:ln w="57150">
            <a:solidFill>
              <a:srgbClr val="94D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1911595" y="1838205"/>
            <a:ext cx="2351522" cy="2328093"/>
          </a:xfrm>
          <a:prstGeom prst="ellipse">
            <a:avLst/>
          </a:prstGeom>
          <a:solidFill>
            <a:srgbClr val="94D6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361085" y="2761326"/>
            <a:ext cx="1040110" cy="706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229350" y="2128712"/>
            <a:ext cx="2398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921</a:t>
            </a:r>
            <a:r>
              <a:rPr lang="ru-RU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/>
              <a:t>место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688856" y="3220769"/>
            <a:ext cx="2704344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/>
              <a:t>детских сада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1D33692-7511-AD7B-AB08-CEFB675627BA}"/>
              </a:ext>
            </a:extLst>
          </p:cNvPr>
          <p:cNvSpPr/>
          <p:nvPr/>
        </p:nvSpPr>
        <p:spPr>
          <a:xfrm>
            <a:off x="1676713" y="646538"/>
            <a:ext cx="10515288" cy="470289"/>
          </a:xfrm>
          <a:prstGeom prst="rect">
            <a:avLst/>
          </a:prstGeom>
          <a:solidFill>
            <a:srgbClr val="009292"/>
          </a:solidFill>
          <a:ln>
            <a:solidFill>
              <a:srgbClr val="009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5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НОВЫЕ МЕСТА В ДЕТСКИХ САДАХ И ШКОЛАХ</a:t>
            </a:r>
            <a:endParaRPr lang="ru-RU" sz="2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6069FB5B-6086-B7F4-BDAA-BBD27C876B59}"/>
              </a:ext>
            </a:extLst>
          </p:cNvPr>
          <p:cNvCxnSpPr/>
          <p:nvPr/>
        </p:nvCxnSpPr>
        <p:spPr>
          <a:xfrm flipV="1">
            <a:off x="187994" y="5011511"/>
            <a:ext cx="7359643" cy="34367"/>
          </a:xfrm>
          <a:prstGeom prst="line">
            <a:avLst/>
          </a:prstGeom>
          <a:ln w="28575">
            <a:solidFill>
              <a:srgbClr val="5EC9B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Изображение выглядит как человек, стол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46FD144F-ECF4-496C-9D09-6096D9FBA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53" y="4188629"/>
            <a:ext cx="3172219" cy="21139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86D5F8-7428-BAD5-B01A-FD7B5C73A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510" y="3886876"/>
            <a:ext cx="2904994" cy="34928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0438D-2E73-AE7B-E586-EDD21A28560E}"/>
              </a:ext>
            </a:extLst>
          </p:cNvPr>
          <p:cNvSpPr txBox="1"/>
          <p:nvPr/>
        </p:nvSpPr>
        <p:spPr>
          <a:xfrm>
            <a:off x="5021353" y="3641961"/>
            <a:ext cx="3974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5EC9B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Жирафик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Марфинская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52F7B1F-4FF2-374E-9E73-5F79DD9D6791}"/>
              </a:ext>
            </a:extLst>
          </p:cNvPr>
          <p:cNvSpPr/>
          <p:nvPr/>
        </p:nvSpPr>
        <p:spPr>
          <a:xfrm>
            <a:off x="8538861" y="3587052"/>
            <a:ext cx="3403749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5EC9BA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200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мест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E5F292-7AB0-28FF-5E03-789CAF5DBB47}"/>
              </a:ext>
            </a:extLst>
          </p:cNvPr>
          <p:cNvSpPr txBox="1"/>
          <p:nvPr/>
        </p:nvSpPr>
        <p:spPr>
          <a:xfrm>
            <a:off x="2881140" y="153181"/>
            <a:ext cx="8254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Публичный доклад за 2021-2022 учебный год</a:t>
            </a:r>
            <a:endParaRPr lang="ru-RU" sz="18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E9C19EE5-9E6E-75AB-7C6E-AA7939ECED24}"/>
              </a:ext>
            </a:extLst>
          </p:cNvPr>
          <p:cNvSpPr/>
          <p:nvPr/>
        </p:nvSpPr>
        <p:spPr>
          <a:xfrm>
            <a:off x="-3834627" y="-1264256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B3E4A9A-880B-F03A-16E1-D4EAB45CA02B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10854958" y="1101349"/>
            <a:ext cx="1337043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536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089A08-6F70-6B3A-F3C5-E901C89F160B}"/>
              </a:ext>
            </a:extLst>
          </p:cNvPr>
          <p:cNvSpPr/>
          <p:nvPr/>
        </p:nvSpPr>
        <p:spPr>
          <a:xfrm>
            <a:off x="1523999" y="0"/>
            <a:ext cx="10668001" cy="686111"/>
          </a:xfrm>
          <a:prstGeom prst="rect">
            <a:avLst/>
          </a:prstGeom>
          <a:solidFill>
            <a:srgbClr val="009292"/>
          </a:solidFill>
          <a:ln>
            <a:solidFill>
              <a:srgbClr val="0092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000" b="1" spc="-15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СИСТЕМА ОБРАЗОВАНИЯ ГОРОДСКОГО ОКРУГА МЫТИЩИ </a:t>
            </a:r>
            <a:endParaRPr lang="ru-RU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27DB196-C136-CB16-D7CF-901E1D925813}"/>
              </a:ext>
            </a:extLst>
          </p:cNvPr>
          <p:cNvSpPr/>
          <p:nvPr/>
        </p:nvSpPr>
        <p:spPr>
          <a:xfrm>
            <a:off x="-4283346" y="-1705541"/>
            <a:ext cx="6068185" cy="5942039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AD114B98-8554-E78D-B889-B3D7BB62DFB2}"/>
              </a:ext>
            </a:extLst>
          </p:cNvPr>
          <p:cNvSpPr/>
          <p:nvPr/>
        </p:nvSpPr>
        <p:spPr>
          <a:xfrm>
            <a:off x="-3855454" y="-1286544"/>
            <a:ext cx="5212400" cy="5104044"/>
          </a:xfrm>
          <a:prstGeom prst="ellipse">
            <a:avLst/>
          </a:prstGeom>
          <a:solidFill>
            <a:srgbClr val="FFFFFF"/>
          </a:solidFill>
          <a:ln w="38100">
            <a:solidFill>
              <a:srgbClr val="5E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5C0971F-6433-C0E2-30C8-7EBC8E750757}"/>
              </a:ext>
            </a:extLst>
          </p:cNvPr>
          <p:cNvSpPr/>
          <p:nvPr/>
        </p:nvSpPr>
        <p:spPr>
          <a:xfrm>
            <a:off x="3302955" y="1004482"/>
            <a:ext cx="76110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ОБРАЗОВАТЕЛЬНЫХ УЧРЕЖДЕНИЙ</a:t>
            </a:r>
          </a:p>
        </p:txBody>
      </p:sp>
      <p:sp>
        <p:nvSpPr>
          <p:cNvPr id="7" name="Google Shape;105;p17">
            <a:extLst>
              <a:ext uri="{FF2B5EF4-FFF2-40B4-BE49-F238E27FC236}">
                <a16:creationId xmlns:a16="http://schemas.microsoft.com/office/drawing/2014/main" id="{D4C7D320-3FE4-9227-547B-A1FCCC5AD7FC}"/>
              </a:ext>
            </a:extLst>
          </p:cNvPr>
          <p:cNvSpPr txBox="1"/>
          <p:nvPr/>
        </p:nvSpPr>
        <p:spPr>
          <a:xfrm>
            <a:off x="3375664" y="3570183"/>
            <a:ext cx="3183008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ПРИСТРОЙКА К СОШ №3</a:t>
            </a:r>
            <a:endParaRPr sz="1800" dirty="0">
              <a:solidFill>
                <a:schemeClr val="dk1"/>
              </a:solidFill>
              <a:latin typeface="Impact" panose="020B0806030902050204" pitchFamily="34" charset="0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6" name="Рисунок 25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0FB436A-60EF-38B2-5727-95D3BDF71F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10200"/>
          <a:stretch/>
        </p:blipFill>
        <p:spPr>
          <a:xfrm>
            <a:off x="4659368" y="1655410"/>
            <a:ext cx="2944037" cy="179063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F0A5A98-5F8C-D52A-D236-75C01A7D3D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5259" y="1639931"/>
            <a:ext cx="2912299" cy="1821595"/>
          </a:xfrm>
          <a:prstGeom prst="rect">
            <a:avLst/>
          </a:prstGeom>
        </p:spPr>
      </p:pic>
      <p:pic>
        <p:nvPicPr>
          <p:cNvPr id="32" name="Picture 2" descr="Компьютерная Иконка Цель, Бизнес, текст, люди, логотип png | PNGWing">
            <a:extLst>
              <a:ext uri="{FF2B5EF4-FFF2-40B4-BE49-F238E27FC236}">
                <a16:creationId xmlns:a16="http://schemas.microsoft.com/office/drawing/2014/main" id="{C2E9E9AA-E21C-B9F3-DDF4-B1D529C6C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122" y="829234"/>
            <a:ext cx="1220552" cy="67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ject 13">
            <a:extLst>
              <a:ext uri="{FF2B5EF4-FFF2-40B4-BE49-F238E27FC236}">
                <a16:creationId xmlns:a16="http://schemas.microsoft.com/office/drawing/2014/main" id="{5F1F0358-D992-50E6-7F10-B850037F8AC8}"/>
              </a:ext>
            </a:extLst>
          </p:cNvPr>
          <p:cNvSpPr txBox="1"/>
          <p:nvPr/>
        </p:nvSpPr>
        <p:spPr>
          <a:xfrm>
            <a:off x="2014677" y="3660406"/>
            <a:ext cx="735016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1 200 </a:t>
            </a:r>
            <a:endParaRPr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EC6DE4D-8754-F7A0-54B3-E87CD9037E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6045" y="1655410"/>
            <a:ext cx="2646891" cy="1783934"/>
          </a:xfrm>
          <a:prstGeom prst="rect">
            <a:avLst/>
          </a:prstGeom>
        </p:spPr>
      </p:pic>
      <p:sp>
        <p:nvSpPr>
          <p:cNvPr id="43" name="object 2">
            <a:extLst>
              <a:ext uri="{FF2B5EF4-FFF2-40B4-BE49-F238E27FC236}">
                <a16:creationId xmlns:a16="http://schemas.microsoft.com/office/drawing/2014/main" id="{4A03E17D-3E9A-1187-B329-9CE813A50942}"/>
              </a:ext>
            </a:extLst>
          </p:cNvPr>
          <p:cNvSpPr txBox="1">
            <a:spLocks/>
          </p:cNvSpPr>
          <p:nvPr/>
        </p:nvSpPr>
        <p:spPr>
          <a:xfrm>
            <a:off x="8844512" y="3597682"/>
            <a:ext cx="18918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ДЕТСКИЙ САД №53  </a:t>
            </a:r>
            <a:endParaRPr lang="ru-RU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4" name="object 13">
            <a:extLst>
              <a:ext uri="{FF2B5EF4-FFF2-40B4-BE49-F238E27FC236}">
                <a16:creationId xmlns:a16="http://schemas.microsoft.com/office/drawing/2014/main" id="{B97AD845-7027-26C8-FE79-F98D6810228F}"/>
              </a:ext>
            </a:extLst>
          </p:cNvPr>
          <p:cNvSpPr txBox="1"/>
          <p:nvPr/>
        </p:nvSpPr>
        <p:spPr>
          <a:xfrm>
            <a:off x="7777730" y="3597682"/>
            <a:ext cx="635062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51 </a:t>
            </a:r>
            <a:endParaRPr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2" name="object 13">
            <a:extLst>
              <a:ext uri="{FF2B5EF4-FFF2-40B4-BE49-F238E27FC236}">
                <a16:creationId xmlns:a16="http://schemas.microsoft.com/office/drawing/2014/main" id="{5231C04B-FCEC-07B2-2F75-853ED3BD2C26}"/>
              </a:ext>
            </a:extLst>
          </p:cNvPr>
          <p:cNvSpPr txBox="1"/>
          <p:nvPr/>
        </p:nvSpPr>
        <p:spPr>
          <a:xfrm>
            <a:off x="5254848" y="6330971"/>
            <a:ext cx="676399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r>
              <a:rPr lang="ru-RU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 </a:t>
            </a:r>
            <a:endParaRPr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625A39-E212-124D-737E-FD720B94716E}"/>
              </a:ext>
            </a:extLst>
          </p:cNvPr>
          <p:cNvSpPr txBox="1"/>
          <p:nvPr/>
        </p:nvSpPr>
        <p:spPr>
          <a:xfrm>
            <a:off x="2697197" y="3691568"/>
            <a:ext cx="6741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spc="-5" dirty="0">
                <a:latin typeface="Tahoma" pitchFamily="34" charset="0"/>
                <a:ea typeface="Tahoma" pitchFamily="34" charset="0"/>
                <a:cs typeface="Tahoma" pitchFamily="34" charset="0"/>
              </a:rPr>
              <a:t>МЕСТ</a:t>
            </a:r>
            <a:endParaRPr lang="ru-RU" sz="1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D72852-6AAE-6694-74EE-F156793E6CC2}"/>
              </a:ext>
            </a:extLst>
          </p:cNvPr>
          <p:cNvSpPr txBox="1"/>
          <p:nvPr/>
        </p:nvSpPr>
        <p:spPr>
          <a:xfrm>
            <a:off x="8227352" y="3652356"/>
            <a:ext cx="6741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spc="-5" dirty="0">
                <a:latin typeface="Tahoma" pitchFamily="34" charset="0"/>
                <a:ea typeface="Tahoma" pitchFamily="34" charset="0"/>
                <a:cs typeface="Tahoma" pitchFamily="34" charset="0"/>
              </a:rPr>
              <a:t>МЕСТО</a:t>
            </a:r>
            <a:endParaRPr lang="ru-RU" sz="1200" dirty="0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8A341E56-6DED-C4F2-AF47-40F3221F3E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7" y="4213149"/>
            <a:ext cx="3813011" cy="1885370"/>
          </a:xfrm>
          <a:prstGeom prst="rect">
            <a:avLst/>
          </a:prstGeom>
        </p:spPr>
      </p:pic>
      <p:sp>
        <p:nvSpPr>
          <p:cNvPr id="56" name="object 2">
            <a:extLst>
              <a:ext uri="{FF2B5EF4-FFF2-40B4-BE49-F238E27FC236}">
                <a16:creationId xmlns:a16="http://schemas.microsoft.com/office/drawing/2014/main" id="{73DDA765-12A4-2171-4C08-3988569CC7AE}"/>
              </a:ext>
            </a:extLst>
          </p:cNvPr>
          <p:cNvSpPr txBox="1">
            <a:spLocks/>
          </p:cNvSpPr>
          <p:nvPr/>
        </p:nvSpPr>
        <p:spPr>
          <a:xfrm>
            <a:off x="1614590" y="6200371"/>
            <a:ext cx="3757535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ДОШКОЛЬНОЕ ОТДЕЛЕНИЕ ШКОЛЫ №32</a:t>
            </a:r>
            <a:endParaRPr lang="ru-RU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7" name="object 13">
            <a:extLst>
              <a:ext uri="{FF2B5EF4-FFF2-40B4-BE49-F238E27FC236}">
                <a16:creationId xmlns:a16="http://schemas.microsoft.com/office/drawing/2014/main" id="{9E23106A-13CE-4B8D-8DF0-8BDD00B55B2E}"/>
              </a:ext>
            </a:extLst>
          </p:cNvPr>
          <p:cNvSpPr txBox="1"/>
          <p:nvPr/>
        </p:nvSpPr>
        <p:spPr>
          <a:xfrm>
            <a:off x="138621" y="6088561"/>
            <a:ext cx="1399809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b="1" spc="-35" dirty="0">
                <a:solidFill>
                  <a:srgbClr val="00929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290 МЕСТ</a:t>
            </a:r>
            <a:endParaRPr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4AC8CB5-85AF-2CB2-DE2A-277DF8928AAA}"/>
              </a:ext>
            </a:extLst>
          </p:cNvPr>
          <p:cNvSpPr txBox="1"/>
          <p:nvPr/>
        </p:nvSpPr>
        <p:spPr>
          <a:xfrm>
            <a:off x="42902" y="6401995"/>
            <a:ext cx="16151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spc="-5" dirty="0">
                <a:latin typeface="Tahoma" pitchFamily="34" charset="0"/>
                <a:ea typeface="Tahoma" pitchFamily="34" charset="0"/>
                <a:cs typeface="Tahoma" pitchFamily="34" charset="0"/>
              </a:rPr>
              <a:t>С ПЛАВТЕЛЬНЫМ БАССЕЙНОМ</a:t>
            </a:r>
            <a:endParaRPr lang="ru-RU" sz="1200" dirty="0"/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347FF24-017A-B980-0EC5-02D5168ED3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50" y="4213150"/>
            <a:ext cx="1316774" cy="188536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B747D41-C76E-43E9-9F17-AD2C561FB8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445" y="4206018"/>
            <a:ext cx="1365713" cy="190441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A1454EB-4AFB-098F-21A7-1FF992933351}"/>
              </a:ext>
            </a:extLst>
          </p:cNvPr>
          <p:cNvSpPr txBox="1"/>
          <p:nvPr/>
        </p:nvSpPr>
        <p:spPr>
          <a:xfrm>
            <a:off x="5864485" y="6343154"/>
            <a:ext cx="6741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spc="-5" dirty="0">
                <a:latin typeface="Tahoma" pitchFamily="34" charset="0"/>
                <a:ea typeface="Tahoma" pitchFamily="34" charset="0"/>
                <a:cs typeface="Tahoma" pitchFamily="34" charset="0"/>
              </a:rPr>
              <a:t>МЕСТ</a:t>
            </a:r>
            <a:endParaRPr lang="ru-RU" sz="1200" dirty="0"/>
          </a:p>
        </p:txBody>
      </p:sp>
      <p:sp>
        <p:nvSpPr>
          <p:cNvPr id="62" name="object 2">
            <a:extLst>
              <a:ext uri="{FF2B5EF4-FFF2-40B4-BE49-F238E27FC236}">
                <a16:creationId xmlns:a16="http://schemas.microsoft.com/office/drawing/2014/main" id="{7E70BD13-4F18-2DA6-EBC0-881B4F855EC5}"/>
              </a:ext>
            </a:extLst>
          </p:cNvPr>
          <p:cNvSpPr txBox="1">
            <a:spLocks/>
          </p:cNvSpPr>
          <p:nvPr/>
        </p:nvSpPr>
        <p:spPr>
          <a:xfrm>
            <a:off x="6371109" y="6200371"/>
            <a:ext cx="18918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33668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ПАЛИСАДИК ШКОЛЫ №14</a:t>
            </a:r>
            <a:endParaRPr lang="ru-RU" sz="1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1DB066-944B-0A6E-F57B-5A807F5515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006" y="3429000"/>
            <a:ext cx="2904994" cy="34928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C85100-E04A-CE22-2A66-CDD2890D254E}"/>
              </a:ext>
            </a:extLst>
          </p:cNvPr>
          <p:cNvPicPr/>
          <p:nvPr/>
        </p:nvPicPr>
        <p:blipFill>
          <a:blip r:embed="rId10" cstate="print"/>
          <a:stretch/>
        </p:blipFill>
        <p:spPr>
          <a:xfrm>
            <a:off x="10795577" y="790476"/>
            <a:ext cx="1396424" cy="12670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8670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2400" b="1" i="1" dirty="0" smtClean="0">
            <a:solidFill>
              <a:prstClr val="black"/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17536</TotalTime>
  <Words>2227</Words>
  <Application>Microsoft Office PowerPoint</Application>
  <PresentationFormat>Широкоэкранный</PresentationFormat>
  <Paragraphs>442</Paragraphs>
  <Slides>31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0" baseType="lpstr">
      <vt:lpstr>Arial</vt:lpstr>
      <vt:lpstr>Arial Narrow</vt:lpstr>
      <vt:lpstr>Calibri</vt:lpstr>
      <vt:lpstr>Impact</vt:lpstr>
      <vt:lpstr>Montserrat SemiBold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Mitin</dc:creator>
  <cp:lastModifiedBy>Пользователь Windows</cp:lastModifiedBy>
  <cp:revision>653</cp:revision>
  <cp:lastPrinted>2023-03-20T06:31:15Z</cp:lastPrinted>
  <dcterms:created xsi:type="dcterms:W3CDTF">2018-11-08T14:41:23Z</dcterms:created>
  <dcterms:modified xsi:type="dcterms:W3CDTF">2023-04-07T08:03:03Z</dcterms:modified>
</cp:coreProperties>
</file>