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2" r:id="rId3"/>
    <p:sldId id="296" r:id="rId4"/>
    <p:sldId id="293" r:id="rId5"/>
    <p:sldId id="313" r:id="rId6"/>
    <p:sldId id="294" r:id="rId7"/>
    <p:sldId id="295" r:id="rId8"/>
    <p:sldId id="315" r:id="rId9"/>
    <p:sldId id="314" r:id="rId10"/>
    <p:sldId id="297" r:id="rId11"/>
    <p:sldId id="298" r:id="rId12"/>
    <p:sldId id="299" r:id="rId13"/>
    <p:sldId id="318" r:id="rId14"/>
    <p:sldId id="300" r:id="rId15"/>
    <p:sldId id="301" r:id="rId16"/>
    <p:sldId id="308" r:id="rId17"/>
    <p:sldId id="319" r:id="rId18"/>
    <p:sldId id="303" r:id="rId19"/>
    <p:sldId id="316" r:id="rId20"/>
    <p:sldId id="317" r:id="rId21"/>
    <p:sldId id="320" r:id="rId22"/>
    <p:sldId id="304" r:id="rId23"/>
    <p:sldId id="306" r:id="rId24"/>
    <p:sldId id="305" r:id="rId25"/>
    <p:sldId id="307" r:id="rId26"/>
    <p:sldId id="321" r:id="rId27"/>
    <p:sldId id="309" r:id="rId28"/>
    <p:sldId id="310" r:id="rId29"/>
    <p:sldId id="323" r:id="rId30"/>
    <p:sldId id="324" r:id="rId31"/>
    <p:sldId id="311" r:id="rId32"/>
    <p:sldId id="312" r:id="rId33"/>
  </p:sldIdLst>
  <p:sldSz cx="12192000" cy="6858000"/>
  <p:notesSz cx="6888163" cy="100203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0" d="100"/>
          <a:sy n="80" d="100"/>
        </p:scale>
        <p:origin x="754"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095D47-C0A4-4BC3-B73D-879AA895794C}"/>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8FF3AF02-F7D0-446D-BB22-D96CFF1B90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62E9957F-4A36-4452-982C-51F61830B415}"/>
              </a:ext>
            </a:extLst>
          </p:cNvPr>
          <p:cNvSpPr>
            <a:spLocks noGrp="1"/>
          </p:cNvSpPr>
          <p:nvPr>
            <p:ph type="dt" sz="half" idx="10"/>
          </p:nvPr>
        </p:nvSpPr>
        <p:spPr/>
        <p:txBody>
          <a:bodyPr/>
          <a:lstStyle/>
          <a:p>
            <a:fld id="{5002EB21-699C-43A5-AB53-875841D38866}" type="datetimeFigureOut">
              <a:rPr lang="ru-RU" smtClean="0"/>
              <a:t>04.02.2018</a:t>
            </a:fld>
            <a:endParaRPr lang="ru-RU"/>
          </a:p>
        </p:txBody>
      </p:sp>
      <p:sp>
        <p:nvSpPr>
          <p:cNvPr id="5" name="Нижний колонтитул 4">
            <a:extLst>
              <a:ext uri="{FF2B5EF4-FFF2-40B4-BE49-F238E27FC236}">
                <a16:creationId xmlns:a16="http://schemas.microsoft.com/office/drawing/2014/main" id="{DBD99D9D-0FCC-4881-AB0A-DBA68E4E609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43C9428-5A0C-4530-B51B-CA9D0EA07317}"/>
              </a:ext>
            </a:extLst>
          </p:cNvPr>
          <p:cNvSpPr>
            <a:spLocks noGrp="1"/>
          </p:cNvSpPr>
          <p:nvPr>
            <p:ph type="sldNum" sz="quarter" idx="12"/>
          </p:nvPr>
        </p:nvSpPr>
        <p:spPr/>
        <p:txBody>
          <a:bodyPr/>
          <a:lstStyle/>
          <a:p>
            <a:fld id="{3FD71AA9-299A-484F-B32F-F0967032D4BC}" type="slidenum">
              <a:rPr lang="ru-RU" smtClean="0"/>
              <a:t>‹#›</a:t>
            </a:fld>
            <a:endParaRPr lang="ru-RU"/>
          </a:p>
        </p:txBody>
      </p:sp>
    </p:spTree>
    <p:extLst>
      <p:ext uri="{BB962C8B-B14F-4D97-AF65-F5344CB8AC3E}">
        <p14:creationId xmlns:p14="http://schemas.microsoft.com/office/powerpoint/2010/main" val="4192202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5BFE30-76C9-4915-955A-3828685B29E9}"/>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01B2B368-000B-4D07-AA2D-548226AA6F1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EA3C914-16C9-4CB4-8229-8B1FCA350FA8}"/>
              </a:ext>
            </a:extLst>
          </p:cNvPr>
          <p:cNvSpPr>
            <a:spLocks noGrp="1"/>
          </p:cNvSpPr>
          <p:nvPr>
            <p:ph type="dt" sz="half" idx="10"/>
          </p:nvPr>
        </p:nvSpPr>
        <p:spPr/>
        <p:txBody>
          <a:bodyPr/>
          <a:lstStyle/>
          <a:p>
            <a:fld id="{5002EB21-699C-43A5-AB53-875841D38866}" type="datetimeFigureOut">
              <a:rPr lang="ru-RU" smtClean="0"/>
              <a:t>04.02.2018</a:t>
            </a:fld>
            <a:endParaRPr lang="ru-RU"/>
          </a:p>
        </p:txBody>
      </p:sp>
      <p:sp>
        <p:nvSpPr>
          <p:cNvPr id="5" name="Нижний колонтитул 4">
            <a:extLst>
              <a:ext uri="{FF2B5EF4-FFF2-40B4-BE49-F238E27FC236}">
                <a16:creationId xmlns:a16="http://schemas.microsoft.com/office/drawing/2014/main" id="{8E1A2D67-B1FA-4382-8DF7-63D5E80B93E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E60CB95-B1E1-41D6-9485-B29F7AAAED8B}"/>
              </a:ext>
            </a:extLst>
          </p:cNvPr>
          <p:cNvSpPr>
            <a:spLocks noGrp="1"/>
          </p:cNvSpPr>
          <p:nvPr>
            <p:ph type="sldNum" sz="quarter" idx="12"/>
          </p:nvPr>
        </p:nvSpPr>
        <p:spPr/>
        <p:txBody>
          <a:bodyPr/>
          <a:lstStyle/>
          <a:p>
            <a:fld id="{3FD71AA9-299A-484F-B32F-F0967032D4BC}" type="slidenum">
              <a:rPr lang="ru-RU" smtClean="0"/>
              <a:t>‹#›</a:t>
            </a:fld>
            <a:endParaRPr lang="ru-RU"/>
          </a:p>
        </p:txBody>
      </p:sp>
    </p:spTree>
    <p:extLst>
      <p:ext uri="{BB962C8B-B14F-4D97-AF65-F5344CB8AC3E}">
        <p14:creationId xmlns:p14="http://schemas.microsoft.com/office/powerpoint/2010/main" val="3901871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55340AC-0244-4F8F-81BC-F70C515251C7}"/>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42C4C87E-F68E-428A-B514-7D872791E4FB}"/>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5784B63-3693-401E-A0F1-3B0B7CD04C9A}"/>
              </a:ext>
            </a:extLst>
          </p:cNvPr>
          <p:cNvSpPr>
            <a:spLocks noGrp="1"/>
          </p:cNvSpPr>
          <p:nvPr>
            <p:ph type="dt" sz="half" idx="10"/>
          </p:nvPr>
        </p:nvSpPr>
        <p:spPr/>
        <p:txBody>
          <a:bodyPr/>
          <a:lstStyle/>
          <a:p>
            <a:fld id="{5002EB21-699C-43A5-AB53-875841D38866}" type="datetimeFigureOut">
              <a:rPr lang="ru-RU" smtClean="0"/>
              <a:t>04.02.2018</a:t>
            </a:fld>
            <a:endParaRPr lang="ru-RU"/>
          </a:p>
        </p:txBody>
      </p:sp>
      <p:sp>
        <p:nvSpPr>
          <p:cNvPr id="5" name="Нижний колонтитул 4">
            <a:extLst>
              <a:ext uri="{FF2B5EF4-FFF2-40B4-BE49-F238E27FC236}">
                <a16:creationId xmlns:a16="http://schemas.microsoft.com/office/drawing/2014/main" id="{E92AB880-2CED-48F2-93AA-BD3B33F204B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C14391D-2FE7-4347-8E19-002149B83F3A}"/>
              </a:ext>
            </a:extLst>
          </p:cNvPr>
          <p:cNvSpPr>
            <a:spLocks noGrp="1"/>
          </p:cNvSpPr>
          <p:nvPr>
            <p:ph type="sldNum" sz="quarter" idx="12"/>
          </p:nvPr>
        </p:nvSpPr>
        <p:spPr/>
        <p:txBody>
          <a:bodyPr/>
          <a:lstStyle/>
          <a:p>
            <a:fld id="{3FD71AA9-299A-484F-B32F-F0967032D4BC}" type="slidenum">
              <a:rPr lang="ru-RU" smtClean="0"/>
              <a:t>‹#›</a:t>
            </a:fld>
            <a:endParaRPr lang="ru-RU"/>
          </a:p>
        </p:txBody>
      </p:sp>
    </p:spTree>
    <p:extLst>
      <p:ext uri="{BB962C8B-B14F-4D97-AF65-F5344CB8AC3E}">
        <p14:creationId xmlns:p14="http://schemas.microsoft.com/office/powerpoint/2010/main" val="1704789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7C9DE42-0175-4E07-8839-4D7A744ACD0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7448F9D-89C6-480D-B9C1-5F709C0AA8F3}"/>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74B84E9-54E9-4B19-973D-4C62BD21BFCC}"/>
              </a:ext>
            </a:extLst>
          </p:cNvPr>
          <p:cNvSpPr>
            <a:spLocks noGrp="1"/>
          </p:cNvSpPr>
          <p:nvPr>
            <p:ph type="dt" sz="half" idx="10"/>
          </p:nvPr>
        </p:nvSpPr>
        <p:spPr/>
        <p:txBody>
          <a:bodyPr/>
          <a:lstStyle/>
          <a:p>
            <a:fld id="{5002EB21-699C-43A5-AB53-875841D38866}" type="datetimeFigureOut">
              <a:rPr lang="ru-RU" smtClean="0"/>
              <a:t>04.02.2018</a:t>
            </a:fld>
            <a:endParaRPr lang="ru-RU"/>
          </a:p>
        </p:txBody>
      </p:sp>
      <p:sp>
        <p:nvSpPr>
          <p:cNvPr id="5" name="Нижний колонтитул 4">
            <a:extLst>
              <a:ext uri="{FF2B5EF4-FFF2-40B4-BE49-F238E27FC236}">
                <a16:creationId xmlns:a16="http://schemas.microsoft.com/office/drawing/2014/main" id="{B07DB590-51D6-4CCB-8188-06D86D5690D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5F62FD0-EA44-4AF3-B317-48622B0C8EFA}"/>
              </a:ext>
            </a:extLst>
          </p:cNvPr>
          <p:cNvSpPr>
            <a:spLocks noGrp="1"/>
          </p:cNvSpPr>
          <p:nvPr>
            <p:ph type="sldNum" sz="quarter" idx="12"/>
          </p:nvPr>
        </p:nvSpPr>
        <p:spPr/>
        <p:txBody>
          <a:bodyPr/>
          <a:lstStyle/>
          <a:p>
            <a:fld id="{3FD71AA9-299A-484F-B32F-F0967032D4BC}" type="slidenum">
              <a:rPr lang="ru-RU" smtClean="0"/>
              <a:t>‹#›</a:t>
            </a:fld>
            <a:endParaRPr lang="ru-RU"/>
          </a:p>
        </p:txBody>
      </p:sp>
    </p:spTree>
    <p:extLst>
      <p:ext uri="{BB962C8B-B14F-4D97-AF65-F5344CB8AC3E}">
        <p14:creationId xmlns:p14="http://schemas.microsoft.com/office/powerpoint/2010/main" val="1230379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11DF3A-E059-4A45-81E6-72DF8C2E1125}"/>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51B0AF31-C87A-4F7B-8166-6B507BFD37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894E5F6A-3955-4E40-9F29-46012A645967}"/>
              </a:ext>
            </a:extLst>
          </p:cNvPr>
          <p:cNvSpPr>
            <a:spLocks noGrp="1"/>
          </p:cNvSpPr>
          <p:nvPr>
            <p:ph type="dt" sz="half" idx="10"/>
          </p:nvPr>
        </p:nvSpPr>
        <p:spPr/>
        <p:txBody>
          <a:bodyPr/>
          <a:lstStyle/>
          <a:p>
            <a:fld id="{5002EB21-699C-43A5-AB53-875841D38866}" type="datetimeFigureOut">
              <a:rPr lang="ru-RU" smtClean="0"/>
              <a:t>04.02.2018</a:t>
            </a:fld>
            <a:endParaRPr lang="ru-RU"/>
          </a:p>
        </p:txBody>
      </p:sp>
      <p:sp>
        <p:nvSpPr>
          <p:cNvPr id="5" name="Нижний колонтитул 4">
            <a:extLst>
              <a:ext uri="{FF2B5EF4-FFF2-40B4-BE49-F238E27FC236}">
                <a16:creationId xmlns:a16="http://schemas.microsoft.com/office/drawing/2014/main" id="{2A220D63-B288-4424-945C-FDB7BDE3AB2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ABF9EFB-7F89-453B-8F9E-79821EF1E7E5}"/>
              </a:ext>
            </a:extLst>
          </p:cNvPr>
          <p:cNvSpPr>
            <a:spLocks noGrp="1"/>
          </p:cNvSpPr>
          <p:nvPr>
            <p:ph type="sldNum" sz="quarter" idx="12"/>
          </p:nvPr>
        </p:nvSpPr>
        <p:spPr/>
        <p:txBody>
          <a:bodyPr/>
          <a:lstStyle/>
          <a:p>
            <a:fld id="{3FD71AA9-299A-484F-B32F-F0967032D4BC}" type="slidenum">
              <a:rPr lang="ru-RU" smtClean="0"/>
              <a:t>‹#›</a:t>
            </a:fld>
            <a:endParaRPr lang="ru-RU"/>
          </a:p>
        </p:txBody>
      </p:sp>
    </p:spTree>
    <p:extLst>
      <p:ext uri="{BB962C8B-B14F-4D97-AF65-F5344CB8AC3E}">
        <p14:creationId xmlns:p14="http://schemas.microsoft.com/office/powerpoint/2010/main" val="2868860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142A1E-7D98-416E-BF53-18DB3696B40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C85A0CB7-977F-47D8-8070-AAD0FC8D31DE}"/>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9076EEF1-267F-4330-B6B4-0A50106DFFB8}"/>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37E197DD-D408-4B02-90AF-E0D3D1CB5476}"/>
              </a:ext>
            </a:extLst>
          </p:cNvPr>
          <p:cNvSpPr>
            <a:spLocks noGrp="1"/>
          </p:cNvSpPr>
          <p:nvPr>
            <p:ph type="dt" sz="half" idx="10"/>
          </p:nvPr>
        </p:nvSpPr>
        <p:spPr/>
        <p:txBody>
          <a:bodyPr/>
          <a:lstStyle/>
          <a:p>
            <a:fld id="{5002EB21-699C-43A5-AB53-875841D38866}" type="datetimeFigureOut">
              <a:rPr lang="ru-RU" smtClean="0"/>
              <a:t>04.02.2018</a:t>
            </a:fld>
            <a:endParaRPr lang="ru-RU"/>
          </a:p>
        </p:txBody>
      </p:sp>
      <p:sp>
        <p:nvSpPr>
          <p:cNvPr id="6" name="Нижний колонтитул 5">
            <a:extLst>
              <a:ext uri="{FF2B5EF4-FFF2-40B4-BE49-F238E27FC236}">
                <a16:creationId xmlns:a16="http://schemas.microsoft.com/office/drawing/2014/main" id="{48E5C17C-EAF9-479C-A542-9B7CD2BB79C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C7686DB-4B06-4E9F-B919-1605746EA0A1}"/>
              </a:ext>
            </a:extLst>
          </p:cNvPr>
          <p:cNvSpPr>
            <a:spLocks noGrp="1"/>
          </p:cNvSpPr>
          <p:nvPr>
            <p:ph type="sldNum" sz="quarter" idx="12"/>
          </p:nvPr>
        </p:nvSpPr>
        <p:spPr/>
        <p:txBody>
          <a:bodyPr/>
          <a:lstStyle/>
          <a:p>
            <a:fld id="{3FD71AA9-299A-484F-B32F-F0967032D4BC}" type="slidenum">
              <a:rPr lang="ru-RU" smtClean="0"/>
              <a:t>‹#›</a:t>
            </a:fld>
            <a:endParaRPr lang="ru-RU"/>
          </a:p>
        </p:txBody>
      </p:sp>
    </p:spTree>
    <p:extLst>
      <p:ext uri="{BB962C8B-B14F-4D97-AF65-F5344CB8AC3E}">
        <p14:creationId xmlns:p14="http://schemas.microsoft.com/office/powerpoint/2010/main" val="2699998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987808D-D932-4E67-84ED-37DBA4F21B1D}"/>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39769AE0-ED80-4B1F-95BD-DE08E2AA41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5AD372C5-B2AF-489E-AB47-EC9D62AE0064}"/>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1C43361D-D7DC-4E53-8EBF-81BD092C3A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48AFF195-7364-4F24-85D7-0EAF1C232A00}"/>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267FF458-A35C-482A-ABF8-596007DB7ACD}"/>
              </a:ext>
            </a:extLst>
          </p:cNvPr>
          <p:cNvSpPr>
            <a:spLocks noGrp="1"/>
          </p:cNvSpPr>
          <p:nvPr>
            <p:ph type="dt" sz="half" idx="10"/>
          </p:nvPr>
        </p:nvSpPr>
        <p:spPr/>
        <p:txBody>
          <a:bodyPr/>
          <a:lstStyle/>
          <a:p>
            <a:fld id="{5002EB21-699C-43A5-AB53-875841D38866}" type="datetimeFigureOut">
              <a:rPr lang="ru-RU" smtClean="0"/>
              <a:t>04.02.2018</a:t>
            </a:fld>
            <a:endParaRPr lang="ru-RU"/>
          </a:p>
        </p:txBody>
      </p:sp>
      <p:sp>
        <p:nvSpPr>
          <p:cNvPr id="8" name="Нижний колонтитул 7">
            <a:extLst>
              <a:ext uri="{FF2B5EF4-FFF2-40B4-BE49-F238E27FC236}">
                <a16:creationId xmlns:a16="http://schemas.microsoft.com/office/drawing/2014/main" id="{D8F679DA-B8E2-40DB-A111-92B8A457EE91}"/>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08506BC8-E06B-49C0-9A9F-6ABB4299DA6D}"/>
              </a:ext>
            </a:extLst>
          </p:cNvPr>
          <p:cNvSpPr>
            <a:spLocks noGrp="1"/>
          </p:cNvSpPr>
          <p:nvPr>
            <p:ph type="sldNum" sz="quarter" idx="12"/>
          </p:nvPr>
        </p:nvSpPr>
        <p:spPr/>
        <p:txBody>
          <a:bodyPr/>
          <a:lstStyle/>
          <a:p>
            <a:fld id="{3FD71AA9-299A-484F-B32F-F0967032D4BC}" type="slidenum">
              <a:rPr lang="ru-RU" smtClean="0"/>
              <a:t>‹#›</a:t>
            </a:fld>
            <a:endParaRPr lang="ru-RU"/>
          </a:p>
        </p:txBody>
      </p:sp>
    </p:spTree>
    <p:extLst>
      <p:ext uri="{BB962C8B-B14F-4D97-AF65-F5344CB8AC3E}">
        <p14:creationId xmlns:p14="http://schemas.microsoft.com/office/powerpoint/2010/main" val="4217214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824F18-EA31-4559-90FE-F4E3924F39DE}"/>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B4E3B1C6-08F7-4DC1-98B7-65920CA1F2AA}"/>
              </a:ext>
            </a:extLst>
          </p:cNvPr>
          <p:cNvSpPr>
            <a:spLocks noGrp="1"/>
          </p:cNvSpPr>
          <p:nvPr>
            <p:ph type="dt" sz="half" idx="10"/>
          </p:nvPr>
        </p:nvSpPr>
        <p:spPr/>
        <p:txBody>
          <a:bodyPr/>
          <a:lstStyle/>
          <a:p>
            <a:fld id="{5002EB21-699C-43A5-AB53-875841D38866}" type="datetimeFigureOut">
              <a:rPr lang="ru-RU" smtClean="0"/>
              <a:t>04.02.2018</a:t>
            </a:fld>
            <a:endParaRPr lang="ru-RU"/>
          </a:p>
        </p:txBody>
      </p:sp>
      <p:sp>
        <p:nvSpPr>
          <p:cNvPr id="4" name="Нижний колонтитул 3">
            <a:extLst>
              <a:ext uri="{FF2B5EF4-FFF2-40B4-BE49-F238E27FC236}">
                <a16:creationId xmlns:a16="http://schemas.microsoft.com/office/drawing/2014/main" id="{2E24C87C-E1DF-4BEB-BAF1-05C45BD25AD9}"/>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E3F69670-5CE2-418A-B193-7389AD2541AF}"/>
              </a:ext>
            </a:extLst>
          </p:cNvPr>
          <p:cNvSpPr>
            <a:spLocks noGrp="1"/>
          </p:cNvSpPr>
          <p:nvPr>
            <p:ph type="sldNum" sz="quarter" idx="12"/>
          </p:nvPr>
        </p:nvSpPr>
        <p:spPr/>
        <p:txBody>
          <a:bodyPr/>
          <a:lstStyle/>
          <a:p>
            <a:fld id="{3FD71AA9-299A-484F-B32F-F0967032D4BC}" type="slidenum">
              <a:rPr lang="ru-RU" smtClean="0"/>
              <a:t>‹#›</a:t>
            </a:fld>
            <a:endParaRPr lang="ru-RU"/>
          </a:p>
        </p:txBody>
      </p:sp>
    </p:spTree>
    <p:extLst>
      <p:ext uri="{BB962C8B-B14F-4D97-AF65-F5344CB8AC3E}">
        <p14:creationId xmlns:p14="http://schemas.microsoft.com/office/powerpoint/2010/main" val="392595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EB03976F-66AA-4244-A413-090DA7EA770B}"/>
              </a:ext>
            </a:extLst>
          </p:cNvPr>
          <p:cNvSpPr>
            <a:spLocks noGrp="1"/>
          </p:cNvSpPr>
          <p:nvPr>
            <p:ph type="dt" sz="half" idx="10"/>
          </p:nvPr>
        </p:nvSpPr>
        <p:spPr/>
        <p:txBody>
          <a:bodyPr/>
          <a:lstStyle/>
          <a:p>
            <a:fld id="{5002EB21-699C-43A5-AB53-875841D38866}" type="datetimeFigureOut">
              <a:rPr lang="ru-RU" smtClean="0"/>
              <a:t>04.02.2018</a:t>
            </a:fld>
            <a:endParaRPr lang="ru-RU"/>
          </a:p>
        </p:txBody>
      </p:sp>
      <p:sp>
        <p:nvSpPr>
          <p:cNvPr id="3" name="Нижний колонтитул 2">
            <a:extLst>
              <a:ext uri="{FF2B5EF4-FFF2-40B4-BE49-F238E27FC236}">
                <a16:creationId xmlns:a16="http://schemas.microsoft.com/office/drawing/2014/main" id="{DCFFB810-259E-4C42-AD8F-B566215B5EC3}"/>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CC045630-852D-4ACF-A619-A1062B3D7296}"/>
              </a:ext>
            </a:extLst>
          </p:cNvPr>
          <p:cNvSpPr>
            <a:spLocks noGrp="1"/>
          </p:cNvSpPr>
          <p:nvPr>
            <p:ph type="sldNum" sz="quarter" idx="12"/>
          </p:nvPr>
        </p:nvSpPr>
        <p:spPr/>
        <p:txBody>
          <a:bodyPr/>
          <a:lstStyle/>
          <a:p>
            <a:fld id="{3FD71AA9-299A-484F-B32F-F0967032D4BC}" type="slidenum">
              <a:rPr lang="ru-RU" smtClean="0"/>
              <a:t>‹#›</a:t>
            </a:fld>
            <a:endParaRPr lang="ru-RU"/>
          </a:p>
        </p:txBody>
      </p:sp>
    </p:spTree>
    <p:extLst>
      <p:ext uri="{BB962C8B-B14F-4D97-AF65-F5344CB8AC3E}">
        <p14:creationId xmlns:p14="http://schemas.microsoft.com/office/powerpoint/2010/main" val="985019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5C836A-DFA6-472D-A85A-5BFC9E5DC47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14B6D785-1C7E-4007-B6BA-29483B1FF4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B0307541-596A-45CF-866A-187039463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230900D-D650-4238-BE98-D728220EE137}"/>
              </a:ext>
            </a:extLst>
          </p:cNvPr>
          <p:cNvSpPr>
            <a:spLocks noGrp="1"/>
          </p:cNvSpPr>
          <p:nvPr>
            <p:ph type="dt" sz="half" idx="10"/>
          </p:nvPr>
        </p:nvSpPr>
        <p:spPr/>
        <p:txBody>
          <a:bodyPr/>
          <a:lstStyle/>
          <a:p>
            <a:fld id="{5002EB21-699C-43A5-AB53-875841D38866}" type="datetimeFigureOut">
              <a:rPr lang="ru-RU" smtClean="0"/>
              <a:t>04.02.2018</a:t>
            </a:fld>
            <a:endParaRPr lang="ru-RU"/>
          </a:p>
        </p:txBody>
      </p:sp>
      <p:sp>
        <p:nvSpPr>
          <p:cNvPr id="6" name="Нижний колонтитул 5">
            <a:extLst>
              <a:ext uri="{FF2B5EF4-FFF2-40B4-BE49-F238E27FC236}">
                <a16:creationId xmlns:a16="http://schemas.microsoft.com/office/drawing/2014/main" id="{AEA23904-A52B-4FD1-8D2C-2B568A399E7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F027DDC-4339-4E2E-9F93-5F757E80A63F}"/>
              </a:ext>
            </a:extLst>
          </p:cNvPr>
          <p:cNvSpPr>
            <a:spLocks noGrp="1"/>
          </p:cNvSpPr>
          <p:nvPr>
            <p:ph type="sldNum" sz="quarter" idx="12"/>
          </p:nvPr>
        </p:nvSpPr>
        <p:spPr/>
        <p:txBody>
          <a:bodyPr/>
          <a:lstStyle/>
          <a:p>
            <a:fld id="{3FD71AA9-299A-484F-B32F-F0967032D4BC}" type="slidenum">
              <a:rPr lang="ru-RU" smtClean="0"/>
              <a:t>‹#›</a:t>
            </a:fld>
            <a:endParaRPr lang="ru-RU"/>
          </a:p>
        </p:txBody>
      </p:sp>
    </p:spTree>
    <p:extLst>
      <p:ext uri="{BB962C8B-B14F-4D97-AF65-F5344CB8AC3E}">
        <p14:creationId xmlns:p14="http://schemas.microsoft.com/office/powerpoint/2010/main" val="3412349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269E92-520A-4D01-907C-C0A8C4E903C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2E7AFE0B-5D34-4FE4-9E35-D958D7A8BD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1C91C955-CBDB-4A0B-931F-37FDFAE9D0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DDD106C-C6A7-4F38-9A4C-B83EB6DD5CF4}"/>
              </a:ext>
            </a:extLst>
          </p:cNvPr>
          <p:cNvSpPr>
            <a:spLocks noGrp="1"/>
          </p:cNvSpPr>
          <p:nvPr>
            <p:ph type="dt" sz="half" idx="10"/>
          </p:nvPr>
        </p:nvSpPr>
        <p:spPr/>
        <p:txBody>
          <a:bodyPr/>
          <a:lstStyle/>
          <a:p>
            <a:fld id="{5002EB21-699C-43A5-AB53-875841D38866}" type="datetimeFigureOut">
              <a:rPr lang="ru-RU" smtClean="0"/>
              <a:t>04.02.2018</a:t>
            </a:fld>
            <a:endParaRPr lang="ru-RU"/>
          </a:p>
        </p:txBody>
      </p:sp>
      <p:sp>
        <p:nvSpPr>
          <p:cNvPr id="6" name="Нижний колонтитул 5">
            <a:extLst>
              <a:ext uri="{FF2B5EF4-FFF2-40B4-BE49-F238E27FC236}">
                <a16:creationId xmlns:a16="http://schemas.microsoft.com/office/drawing/2014/main" id="{9B874633-0764-4DB2-B728-9F1A240FB41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84D7D4D6-E43C-40A1-9FFD-8E892ED0134F}"/>
              </a:ext>
            </a:extLst>
          </p:cNvPr>
          <p:cNvSpPr>
            <a:spLocks noGrp="1"/>
          </p:cNvSpPr>
          <p:nvPr>
            <p:ph type="sldNum" sz="quarter" idx="12"/>
          </p:nvPr>
        </p:nvSpPr>
        <p:spPr/>
        <p:txBody>
          <a:bodyPr/>
          <a:lstStyle/>
          <a:p>
            <a:fld id="{3FD71AA9-299A-484F-B32F-F0967032D4BC}" type="slidenum">
              <a:rPr lang="ru-RU" smtClean="0"/>
              <a:t>‹#›</a:t>
            </a:fld>
            <a:endParaRPr lang="ru-RU"/>
          </a:p>
        </p:txBody>
      </p:sp>
    </p:spTree>
    <p:extLst>
      <p:ext uri="{BB962C8B-B14F-4D97-AF65-F5344CB8AC3E}">
        <p14:creationId xmlns:p14="http://schemas.microsoft.com/office/powerpoint/2010/main" val="3338789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C77EB7-9479-444B-8501-957C9EF3B9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D0A60ECA-974C-4682-8FAE-1326EE6CA3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50C40EA-46F8-4720-AC1E-F3201DBA2C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02EB21-699C-43A5-AB53-875841D38866}" type="datetimeFigureOut">
              <a:rPr lang="ru-RU" smtClean="0"/>
              <a:t>04.02.2018</a:t>
            </a:fld>
            <a:endParaRPr lang="ru-RU"/>
          </a:p>
        </p:txBody>
      </p:sp>
      <p:sp>
        <p:nvSpPr>
          <p:cNvPr id="5" name="Нижний колонтитул 4">
            <a:extLst>
              <a:ext uri="{FF2B5EF4-FFF2-40B4-BE49-F238E27FC236}">
                <a16:creationId xmlns:a16="http://schemas.microsoft.com/office/drawing/2014/main" id="{B6BDFAE4-56F1-4330-BF6E-C85E500619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FDE14367-4F10-4A55-8C88-03776A0846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D71AA9-299A-484F-B32F-F0967032D4BC}" type="slidenum">
              <a:rPr lang="ru-RU" smtClean="0"/>
              <a:t>‹#›</a:t>
            </a:fld>
            <a:endParaRPr lang="ru-RU"/>
          </a:p>
        </p:txBody>
      </p:sp>
    </p:spTree>
    <p:extLst>
      <p:ext uri="{BB962C8B-B14F-4D97-AF65-F5344CB8AC3E}">
        <p14:creationId xmlns:p14="http://schemas.microsoft.com/office/powerpoint/2010/main" val="476822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eg"/><Relationship Id="rId7" Type="http://schemas.openxmlformats.org/officeDocument/2006/relationships/image" Target="../media/image40.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1.jpg"/><Relationship Id="rId4" Type="http://schemas.openxmlformats.org/officeDocument/2006/relationships/image" Target="../media/image50.jp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1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2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2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74.jpg"/><Relationship Id="rId4" Type="http://schemas.openxmlformats.org/officeDocument/2006/relationships/image" Target="../media/image73.jpg"/></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77.jpg"/><Relationship Id="rId4" Type="http://schemas.openxmlformats.org/officeDocument/2006/relationships/image" Target="../media/image76.jpg"/></Relationships>
</file>

<file path=ppt/slides/_rels/slide2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81.jpg"/><Relationship Id="rId4" Type="http://schemas.openxmlformats.org/officeDocument/2006/relationships/image" Target="../media/image80.jpg"/></Relationships>
</file>

<file path=ppt/slides/_rels/slide2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g"/></Relationships>
</file>

<file path=ppt/slides/_rels/slide3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8F47C7D2-EFD5-4FBB-9072-D950DCD7DB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783354"/>
          </a:xfrm>
          <a:prstGeom prst="rect">
            <a:avLst/>
          </a:prstGeom>
        </p:spPr>
      </p:pic>
      <p:sp>
        <p:nvSpPr>
          <p:cNvPr id="6" name="TextBox 5">
            <a:extLst>
              <a:ext uri="{FF2B5EF4-FFF2-40B4-BE49-F238E27FC236}">
                <a16:creationId xmlns:a16="http://schemas.microsoft.com/office/drawing/2014/main" id="{B157D817-212B-4477-8DCA-D82FD1098EFB}"/>
              </a:ext>
            </a:extLst>
          </p:cNvPr>
          <p:cNvSpPr txBox="1"/>
          <p:nvPr/>
        </p:nvSpPr>
        <p:spPr>
          <a:xfrm>
            <a:off x="0" y="-65314"/>
            <a:ext cx="12192000" cy="3416320"/>
          </a:xfrm>
          <a:prstGeom prst="rect">
            <a:avLst/>
          </a:prstGeom>
          <a:noFill/>
        </p:spPr>
        <p:txBody>
          <a:bodyPr wrap="square" rtlCol="0">
            <a:spAutoFit/>
          </a:bodyPr>
          <a:lstStyle/>
          <a:p>
            <a:r>
              <a:rPr lang="ru-RU" sz="7200" b="1" i="1" dirty="0">
                <a:solidFill>
                  <a:srgbClr val="C00000"/>
                </a:solidFill>
                <a:latin typeface="Times New Roman" panose="02020603050405020304" pitchFamily="18" charset="0"/>
                <a:cs typeface="Times New Roman" panose="02020603050405020304" pitchFamily="18" charset="0"/>
              </a:rPr>
              <a:t>        « Игра-это здорово»</a:t>
            </a:r>
          </a:p>
          <a:p>
            <a:r>
              <a:rPr lang="ru-RU" sz="7200" b="1" i="1" dirty="0">
                <a:solidFill>
                  <a:srgbClr val="C00000"/>
                </a:solidFill>
                <a:latin typeface="Times New Roman" panose="02020603050405020304" pitchFamily="18" charset="0"/>
                <a:cs typeface="Times New Roman" panose="02020603050405020304" pitchFamily="18" charset="0"/>
              </a:rPr>
              <a:t>                     </a:t>
            </a:r>
            <a:r>
              <a:rPr lang="ru-RU" sz="7200" b="1" i="1" dirty="0" err="1">
                <a:solidFill>
                  <a:srgbClr val="002060"/>
                </a:solidFill>
                <a:latin typeface="Times New Roman" panose="02020603050405020304" pitchFamily="18" charset="0"/>
                <a:cs typeface="Times New Roman" panose="02020603050405020304" pitchFamily="18" charset="0"/>
              </a:rPr>
              <a:t>Лэпбук</a:t>
            </a:r>
            <a:r>
              <a:rPr lang="ru-RU" sz="7200" b="1" i="1" dirty="0">
                <a:solidFill>
                  <a:srgbClr val="002060"/>
                </a:solidFill>
                <a:latin typeface="Times New Roman" panose="02020603050405020304" pitchFamily="18" charset="0"/>
                <a:cs typeface="Times New Roman" panose="02020603050405020304" pitchFamily="18" charset="0"/>
              </a:rPr>
              <a:t> </a:t>
            </a:r>
          </a:p>
          <a:p>
            <a:r>
              <a:rPr lang="ru-RU" sz="7200" b="1" i="1" dirty="0">
                <a:solidFill>
                  <a:srgbClr val="002060"/>
                </a:solidFill>
                <a:latin typeface="Times New Roman" panose="02020603050405020304" pitchFamily="18" charset="0"/>
                <a:cs typeface="Times New Roman" panose="02020603050405020304" pitchFamily="18" charset="0"/>
              </a:rPr>
              <a:t>« Азбука здорового питания»</a:t>
            </a:r>
          </a:p>
        </p:txBody>
      </p:sp>
    </p:spTree>
    <p:extLst>
      <p:ext uri="{BB962C8B-B14F-4D97-AF65-F5344CB8AC3E}">
        <p14:creationId xmlns:p14="http://schemas.microsoft.com/office/powerpoint/2010/main" val="2643760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E71D502-615A-4BB3-962A-E05D9738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8017"/>
          </a:xfrm>
          <a:prstGeom prst="rect">
            <a:avLst/>
          </a:prstGeom>
        </p:spPr>
      </p:pic>
      <p:sp>
        <p:nvSpPr>
          <p:cNvPr id="5" name="Прямоугольник 4">
            <a:extLst>
              <a:ext uri="{FF2B5EF4-FFF2-40B4-BE49-F238E27FC236}">
                <a16:creationId xmlns:a16="http://schemas.microsoft.com/office/drawing/2014/main" id="{7D874752-DF7E-4BA3-9403-AE6482704369}"/>
              </a:ext>
            </a:extLst>
          </p:cNvPr>
          <p:cNvSpPr/>
          <p:nvPr/>
        </p:nvSpPr>
        <p:spPr>
          <a:xfrm>
            <a:off x="241040" y="237930"/>
            <a:ext cx="11664821" cy="6358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a:extLst>
              <a:ext uri="{FF2B5EF4-FFF2-40B4-BE49-F238E27FC236}">
                <a16:creationId xmlns:a16="http://schemas.microsoft.com/office/drawing/2014/main" id="{99CB1D94-0402-4AC5-92B2-A9CD10402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910" y="499075"/>
            <a:ext cx="3860494" cy="583652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Рисунок 3">
            <a:extLst>
              <a:ext uri="{FF2B5EF4-FFF2-40B4-BE49-F238E27FC236}">
                <a16:creationId xmlns:a16="http://schemas.microsoft.com/office/drawing/2014/main" id="{A3152188-EF7E-4234-B1D6-E80E935B72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2488" y="2701995"/>
            <a:ext cx="3379016" cy="236531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Рисунок 12">
            <a:extLst>
              <a:ext uri="{FF2B5EF4-FFF2-40B4-BE49-F238E27FC236}">
                <a16:creationId xmlns:a16="http://schemas.microsoft.com/office/drawing/2014/main" id="{E3B98D61-8E0A-47D2-8C27-BAE3D1D725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4150" y="4874013"/>
            <a:ext cx="2769066" cy="185690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Рисунок 14">
            <a:extLst>
              <a:ext uri="{FF2B5EF4-FFF2-40B4-BE49-F238E27FC236}">
                <a16:creationId xmlns:a16="http://schemas.microsoft.com/office/drawing/2014/main" id="{97EB49CE-E1AF-489E-A176-ABD3A2700A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7183" y="5086716"/>
            <a:ext cx="2371532" cy="17786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7" name="Рисунок 16">
            <a:extLst>
              <a:ext uri="{FF2B5EF4-FFF2-40B4-BE49-F238E27FC236}">
                <a16:creationId xmlns:a16="http://schemas.microsoft.com/office/drawing/2014/main" id="{D56283FB-15DE-4857-B30C-332049AD7F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22223" y="273269"/>
            <a:ext cx="3705481" cy="24641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9" name="Рисунок 18">
            <a:extLst>
              <a:ext uri="{FF2B5EF4-FFF2-40B4-BE49-F238E27FC236}">
                <a16:creationId xmlns:a16="http://schemas.microsoft.com/office/drawing/2014/main" id="{0317DB98-F3BF-4DDB-AC0C-E1179EECE1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9890" y="372103"/>
            <a:ext cx="2365311" cy="236531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975570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E71D502-615A-4BB3-962A-E05D9738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8017"/>
          </a:xfrm>
          <a:prstGeom prst="rect">
            <a:avLst/>
          </a:prstGeom>
        </p:spPr>
      </p:pic>
      <p:sp>
        <p:nvSpPr>
          <p:cNvPr id="5" name="Прямоугольник 4">
            <a:extLst>
              <a:ext uri="{FF2B5EF4-FFF2-40B4-BE49-F238E27FC236}">
                <a16:creationId xmlns:a16="http://schemas.microsoft.com/office/drawing/2014/main" id="{7D874752-DF7E-4BA3-9403-AE6482704369}"/>
              </a:ext>
            </a:extLst>
          </p:cNvPr>
          <p:cNvSpPr/>
          <p:nvPr/>
        </p:nvSpPr>
        <p:spPr>
          <a:xfrm>
            <a:off x="241040" y="237930"/>
            <a:ext cx="11664821" cy="6358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a:extLst>
              <a:ext uri="{FF2B5EF4-FFF2-40B4-BE49-F238E27FC236}">
                <a16:creationId xmlns:a16="http://schemas.microsoft.com/office/drawing/2014/main" id="{507DB836-D8DA-4D4F-861A-68F190509875}"/>
              </a:ext>
            </a:extLst>
          </p:cNvPr>
          <p:cNvSpPr txBox="1"/>
          <p:nvPr/>
        </p:nvSpPr>
        <p:spPr>
          <a:xfrm>
            <a:off x="121298" y="237930"/>
            <a:ext cx="11784563" cy="6494085"/>
          </a:xfrm>
          <a:prstGeom prst="rect">
            <a:avLst/>
          </a:prstGeom>
          <a:noFill/>
        </p:spPr>
        <p:txBody>
          <a:bodyPr wrap="square" rtlCol="0">
            <a:spAutoFit/>
          </a:bodyPr>
          <a:lstStyle/>
          <a:p>
            <a:pPr algn="ctr"/>
            <a:r>
              <a:rPr lang="ru-RU" sz="4000" b="1" i="1" dirty="0">
                <a:solidFill>
                  <a:srgbClr val="C00000"/>
                </a:solidFill>
                <a:latin typeface="Times New Roman" panose="02020603050405020304" pitchFamily="18" charset="0"/>
                <a:cs typeface="Times New Roman" panose="02020603050405020304" pitchFamily="18" charset="0"/>
              </a:rPr>
              <a:t>Игра « Витамины АВС</a:t>
            </a:r>
            <a:r>
              <a:rPr lang="en-US" sz="4000" b="1" i="1" dirty="0">
                <a:solidFill>
                  <a:srgbClr val="C00000"/>
                </a:solidFill>
                <a:latin typeface="Times New Roman" panose="02020603050405020304" pitchFamily="18" charset="0"/>
                <a:cs typeface="Times New Roman" panose="02020603050405020304" pitchFamily="18" charset="0"/>
              </a:rPr>
              <a:t>D</a:t>
            </a:r>
            <a:r>
              <a:rPr lang="ru-RU" sz="4000" b="1" i="1" dirty="0">
                <a:solidFill>
                  <a:srgbClr val="C00000"/>
                </a:solidFill>
                <a:latin typeface="Times New Roman" panose="02020603050405020304" pitchFamily="18" charset="0"/>
                <a:cs typeface="Times New Roman" panose="02020603050405020304" pitchFamily="18" charset="0"/>
              </a:rPr>
              <a:t>»</a:t>
            </a:r>
          </a:p>
          <a:p>
            <a:pPr algn="ctr"/>
            <a:r>
              <a:rPr lang="ru-RU" sz="2400" b="1" i="1" dirty="0">
                <a:latin typeface="Times New Roman" panose="02020603050405020304" pitchFamily="18" charset="0"/>
                <a:cs typeface="Times New Roman" panose="02020603050405020304" pitchFamily="18" charset="0"/>
              </a:rPr>
              <a:t>Цель:</a:t>
            </a:r>
            <a:r>
              <a:rPr lang="ru-RU" sz="4000" b="1" i="1" dirty="0">
                <a:solidFill>
                  <a:srgbClr val="00B050"/>
                </a:solidFill>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формирование представлений о здоровом образе жизни.</a:t>
            </a:r>
          </a:p>
          <a:p>
            <a:pPr algn="ctr"/>
            <a:r>
              <a:rPr lang="ru-RU" sz="2000" b="1" dirty="0">
                <a:latin typeface="Times New Roman" panose="02020603050405020304" pitchFamily="18" charset="0"/>
                <a:cs typeface="Times New Roman" panose="02020603050405020304" pitchFamily="18" charset="0"/>
              </a:rPr>
              <a:t>Дидактические задачи:</a:t>
            </a:r>
            <a:endParaRPr lang="ru-RU" sz="2000" dirty="0">
              <a:latin typeface="Times New Roman" panose="02020603050405020304" pitchFamily="18" charset="0"/>
              <a:cs typeface="Times New Roman" panose="02020603050405020304" pitchFamily="18" charset="0"/>
            </a:endParaRPr>
          </a:p>
          <a:p>
            <a:pPr algn="ctr"/>
            <a:r>
              <a:rPr lang="ru-RU" sz="2000" dirty="0">
                <a:latin typeface="Times New Roman" panose="02020603050405020304" pitchFamily="18" charset="0"/>
                <a:cs typeface="Times New Roman" panose="02020603050405020304" pitchFamily="18" charset="0"/>
              </a:rPr>
              <a:t>закрепить понятие «Витамины»;</a:t>
            </a:r>
          </a:p>
          <a:p>
            <a:pPr algn="ctr"/>
            <a:r>
              <a:rPr lang="ru-RU" sz="2000" dirty="0">
                <a:latin typeface="Times New Roman" panose="02020603050405020304" pitchFamily="18" charset="0"/>
                <a:cs typeface="Times New Roman" panose="02020603050405020304" pitchFamily="18" charset="0"/>
              </a:rPr>
              <a:t>закрепить знания о пользе витаминов, их значении для жизни, взаимосвязи здоровья и питания;</a:t>
            </a:r>
          </a:p>
          <a:p>
            <a:pPr algn="ctr"/>
            <a:r>
              <a:rPr lang="ru-RU" sz="2000" dirty="0">
                <a:latin typeface="Times New Roman" panose="02020603050405020304" pitchFamily="18" charset="0"/>
                <a:cs typeface="Times New Roman" panose="02020603050405020304" pitchFamily="18" charset="0"/>
              </a:rPr>
              <a:t>развивать наблюдательность, внимание, память, быстроту реакции.</a:t>
            </a:r>
          </a:p>
          <a:p>
            <a:pPr algn="ctr"/>
            <a:r>
              <a:rPr lang="ru-RU" sz="2000" b="1" dirty="0">
                <a:latin typeface="Times New Roman" panose="02020603050405020304" pitchFamily="18" charset="0"/>
                <a:cs typeface="Times New Roman" panose="02020603050405020304" pitchFamily="18" charset="0"/>
              </a:rPr>
              <a:t>Материал:  </a:t>
            </a:r>
            <a:endParaRPr lang="ru-RU" sz="2000" dirty="0">
              <a:latin typeface="Times New Roman" panose="02020603050405020304" pitchFamily="18" charset="0"/>
              <a:cs typeface="Times New Roman" panose="02020603050405020304" pitchFamily="18" charset="0"/>
            </a:endParaRPr>
          </a:p>
          <a:p>
            <a:pPr algn="ctr"/>
            <a:r>
              <a:rPr lang="ru-RU" sz="2000" dirty="0">
                <a:latin typeface="Times New Roman" panose="02020603050405020304" pitchFamily="18" charset="0"/>
                <a:cs typeface="Times New Roman" panose="02020603050405020304" pitchFamily="18" charset="0"/>
              </a:rPr>
              <a:t>набор маленьких карточек с изображением картинок, относящихся к данному витамину.  </a:t>
            </a:r>
          </a:p>
          <a:p>
            <a:pPr algn="ctr"/>
            <a:r>
              <a:rPr lang="ru-RU" sz="1600" b="1" dirty="0"/>
              <a:t>Игровые правила:</a:t>
            </a:r>
            <a:endParaRPr lang="ru-RU" sz="1600" dirty="0"/>
          </a:p>
          <a:p>
            <a:pPr algn="ctr"/>
            <a:r>
              <a:rPr lang="ru-RU" sz="1600" dirty="0"/>
              <a:t>Игроки смотрят и запоминают карточки в соответствии с заданным витамином.</a:t>
            </a:r>
          </a:p>
          <a:p>
            <a:pPr algn="ctr"/>
            <a:r>
              <a:rPr lang="ru-RU" sz="1600" b="1" dirty="0"/>
              <a:t>Ход игры.</a:t>
            </a:r>
            <a:endParaRPr lang="ru-RU" sz="1600" dirty="0"/>
          </a:p>
          <a:p>
            <a:pPr algn="ctr"/>
            <a:r>
              <a:rPr lang="ru-RU" sz="1600" b="1" i="1" dirty="0"/>
              <a:t>     Вариант первый:   </a:t>
            </a:r>
            <a:r>
              <a:rPr lang="ru-RU" sz="1600" dirty="0"/>
              <a:t>Принимают участие от двух до восьми детей. Ведущий раздает карточки (Витамин А,В,С,D)   игрокам. Карточки (лимон, апельсин, смородина и т.д.) выкладывают на столе лицевой стороной.</a:t>
            </a:r>
          </a:p>
          <a:p>
            <a:pPr algn="ctr"/>
            <a:r>
              <a:rPr lang="ru-RU" sz="1600" dirty="0"/>
              <a:t>Ведущий просит игроков запомнить свои  карточки, затем  игроки закрывают глаза, ведущий меняет карточки.      Побеждает тот, кто быстрее всех правильно соберет свои  карточки.</a:t>
            </a:r>
          </a:p>
          <a:p>
            <a:pPr algn="ctr"/>
            <a:r>
              <a:rPr lang="ru-RU" sz="1600" dirty="0"/>
              <a:t>В конце игры ведущий  предлагает послушать и запомнить стихи про     витамины.</a:t>
            </a:r>
          </a:p>
          <a:p>
            <a:pPr algn="ctr"/>
            <a:r>
              <a:rPr lang="ru-RU" sz="1600" b="1" i="1" dirty="0"/>
              <a:t>          Вариант второй:  </a:t>
            </a:r>
            <a:r>
              <a:rPr lang="ru-RU" sz="1600" dirty="0"/>
              <a:t> В эту игру можно поиграть и без ведущего. Устанавливается очерёдность ходов между игроками.  Все карточки складываются в  одну стопку, перемешиваются.  Игроки распределяют, кто какой витамин собирает. Первый игрок открывает любую маленькую карточку и смотрит, подходит ли она ему. Если карточка подходит, игрок берёт её себе, обосновывая свой выбор. Если карточка ему не нужна, он кладёт её обратной стороной вниз. Далее берёт любую карточку следующий участник игры и т.д.</a:t>
            </a:r>
          </a:p>
        </p:txBody>
      </p:sp>
    </p:spTree>
    <p:extLst>
      <p:ext uri="{BB962C8B-B14F-4D97-AF65-F5344CB8AC3E}">
        <p14:creationId xmlns:p14="http://schemas.microsoft.com/office/powerpoint/2010/main" val="4059157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E71D502-615A-4BB3-962A-E05D9738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8017"/>
          </a:xfrm>
          <a:prstGeom prst="rect">
            <a:avLst/>
          </a:prstGeom>
        </p:spPr>
      </p:pic>
      <p:sp>
        <p:nvSpPr>
          <p:cNvPr id="5" name="Прямоугольник 4">
            <a:extLst>
              <a:ext uri="{FF2B5EF4-FFF2-40B4-BE49-F238E27FC236}">
                <a16:creationId xmlns:a16="http://schemas.microsoft.com/office/drawing/2014/main" id="{7D874752-DF7E-4BA3-9403-AE6482704369}"/>
              </a:ext>
            </a:extLst>
          </p:cNvPr>
          <p:cNvSpPr/>
          <p:nvPr/>
        </p:nvSpPr>
        <p:spPr>
          <a:xfrm>
            <a:off x="241040" y="237930"/>
            <a:ext cx="11664821" cy="6358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a:extLst>
              <a:ext uri="{FF2B5EF4-FFF2-40B4-BE49-F238E27FC236}">
                <a16:creationId xmlns:a16="http://schemas.microsoft.com/office/drawing/2014/main" id="{36ACF292-CCA3-4819-8EB7-5CD825AE0C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119" y="1455514"/>
            <a:ext cx="5906331" cy="403698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Рисунок 5">
            <a:extLst>
              <a:ext uri="{FF2B5EF4-FFF2-40B4-BE49-F238E27FC236}">
                <a16:creationId xmlns:a16="http://schemas.microsoft.com/office/drawing/2014/main" id="{1F6D2EFE-778B-4029-A0D5-3A20A5878D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3450" y="2715208"/>
            <a:ext cx="5774348" cy="38162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a:extLst>
              <a:ext uri="{FF2B5EF4-FFF2-40B4-BE49-F238E27FC236}">
                <a16:creationId xmlns:a16="http://schemas.microsoft.com/office/drawing/2014/main" id="{B4181252-78E8-4DE1-92A4-8115E8EF7B53}"/>
              </a:ext>
            </a:extLst>
          </p:cNvPr>
          <p:cNvSpPr txBox="1"/>
          <p:nvPr/>
        </p:nvSpPr>
        <p:spPr>
          <a:xfrm>
            <a:off x="2127380" y="457200"/>
            <a:ext cx="8061649" cy="646331"/>
          </a:xfrm>
          <a:prstGeom prst="rect">
            <a:avLst/>
          </a:prstGeom>
          <a:noFill/>
        </p:spPr>
        <p:txBody>
          <a:bodyPr wrap="square" rtlCol="0">
            <a:spAutoFit/>
          </a:bodyPr>
          <a:lstStyle/>
          <a:p>
            <a:pPr algn="ctr"/>
            <a:r>
              <a:rPr lang="ru-RU" sz="3600" b="1" i="1" dirty="0">
                <a:solidFill>
                  <a:srgbClr val="C00000"/>
                </a:solidFill>
                <a:latin typeface="Times New Roman" panose="02020603050405020304" pitchFamily="18" charset="0"/>
                <a:cs typeface="Times New Roman" panose="02020603050405020304" pitchFamily="18" charset="0"/>
              </a:rPr>
              <a:t>Игра « Витамины АВС</a:t>
            </a:r>
            <a:r>
              <a:rPr lang="en-US" sz="3600" b="1" i="1" dirty="0">
                <a:solidFill>
                  <a:srgbClr val="C00000"/>
                </a:solidFill>
                <a:latin typeface="Times New Roman" panose="02020603050405020304" pitchFamily="18" charset="0"/>
                <a:cs typeface="Times New Roman" panose="02020603050405020304" pitchFamily="18" charset="0"/>
              </a:rPr>
              <a:t>D</a:t>
            </a:r>
            <a:r>
              <a:rPr lang="ru-RU" sz="3600" b="1" i="1"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39951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E71D502-615A-4BB3-962A-E05D9738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8017"/>
          </a:xfrm>
          <a:prstGeom prst="rect">
            <a:avLst/>
          </a:prstGeom>
        </p:spPr>
      </p:pic>
      <p:sp>
        <p:nvSpPr>
          <p:cNvPr id="5" name="Прямоугольник 4">
            <a:extLst>
              <a:ext uri="{FF2B5EF4-FFF2-40B4-BE49-F238E27FC236}">
                <a16:creationId xmlns:a16="http://schemas.microsoft.com/office/drawing/2014/main" id="{7D874752-DF7E-4BA3-9403-AE6482704369}"/>
              </a:ext>
            </a:extLst>
          </p:cNvPr>
          <p:cNvSpPr/>
          <p:nvPr/>
        </p:nvSpPr>
        <p:spPr>
          <a:xfrm>
            <a:off x="241040" y="237930"/>
            <a:ext cx="11664821" cy="6358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a:extLst>
              <a:ext uri="{FF2B5EF4-FFF2-40B4-BE49-F238E27FC236}">
                <a16:creationId xmlns:a16="http://schemas.microsoft.com/office/drawing/2014/main" id="{9A85083E-7F76-4244-929A-F6363E8F5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139" y="1728069"/>
            <a:ext cx="2625012" cy="46565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Рисунок 5">
            <a:extLst>
              <a:ext uri="{FF2B5EF4-FFF2-40B4-BE49-F238E27FC236}">
                <a16:creationId xmlns:a16="http://schemas.microsoft.com/office/drawing/2014/main" id="{48D56387-BB7D-42C7-A5B1-55E5A6A230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7883" y="433443"/>
            <a:ext cx="2471080" cy="43834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Рисунок 6">
            <a:extLst>
              <a:ext uri="{FF2B5EF4-FFF2-40B4-BE49-F238E27FC236}">
                <a16:creationId xmlns:a16="http://schemas.microsoft.com/office/drawing/2014/main" id="{E16D888A-8484-40A6-A63F-9AC6527D37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9710" y="3163077"/>
            <a:ext cx="6306195" cy="35549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a:extLst>
              <a:ext uri="{FF2B5EF4-FFF2-40B4-BE49-F238E27FC236}">
                <a16:creationId xmlns:a16="http://schemas.microsoft.com/office/drawing/2014/main" id="{9EB20121-8FF1-4360-95B7-77E61EF68D31}"/>
              </a:ext>
            </a:extLst>
          </p:cNvPr>
          <p:cNvSpPr txBox="1"/>
          <p:nvPr/>
        </p:nvSpPr>
        <p:spPr>
          <a:xfrm>
            <a:off x="5655696" y="531845"/>
            <a:ext cx="6386898" cy="2062103"/>
          </a:xfrm>
          <a:prstGeom prst="rect">
            <a:avLst/>
          </a:prstGeom>
          <a:noFill/>
        </p:spPr>
        <p:txBody>
          <a:bodyPr wrap="square" rtlCol="0">
            <a:spAutoFit/>
          </a:bodyPr>
          <a:lstStyle/>
          <a:p>
            <a:pPr algn="ctr"/>
            <a:r>
              <a:rPr lang="ru-RU" sz="3200" b="1" i="1" dirty="0">
                <a:solidFill>
                  <a:srgbClr val="FFFF00"/>
                </a:solidFill>
                <a:latin typeface="Times New Roman" panose="02020603050405020304" pitchFamily="18" charset="0"/>
                <a:cs typeface="Times New Roman" panose="02020603050405020304" pitchFamily="18" charset="0"/>
              </a:rPr>
              <a:t>Дидактические игры </a:t>
            </a:r>
          </a:p>
          <a:p>
            <a:pPr algn="ctr"/>
            <a:r>
              <a:rPr lang="ru-RU" sz="3200" b="1" i="1" dirty="0">
                <a:solidFill>
                  <a:srgbClr val="C00000"/>
                </a:solidFill>
                <a:latin typeface="Times New Roman" panose="02020603050405020304" pitchFamily="18" charset="0"/>
                <a:cs typeface="Times New Roman" panose="02020603050405020304" pitchFamily="18" charset="0"/>
              </a:rPr>
              <a:t>« Накрываем на стол»</a:t>
            </a:r>
          </a:p>
          <a:p>
            <a:pPr algn="ctr"/>
            <a:r>
              <a:rPr lang="ru-RU" sz="3200" b="1" i="1" dirty="0">
                <a:solidFill>
                  <a:srgbClr val="C00000"/>
                </a:solidFill>
                <a:latin typeface="Times New Roman" panose="02020603050405020304" pitchFamily="18" charset="0"/>
                <a:cs typeface="Times New Roman" panose="02020603050405020304" pitchFamily="18" charset="0"/>
              </a:rPr>
              <a:t>« Разложи витамины по тарелочкам»</a:t>
            </a:r>
          </a:p>
        </p:txBody>
      </p:sp>
    </p:spTree>
    <p:extLst>
      <p:ext uri="{BB962C8B-B14F-4D97-AF65-F5344CB8AC3E}">
        <p14:creationId xmlns:p14="http://schemas.microsoft.com/office/powerpoint/2010/main" val="4138641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E71D502-615A-4BB3-962A-E05D9738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8017"/>
          </a:xfrm>
          <a:prstGeom prst="rect">
            <a:avLst/>
          </a:prstGeom>
        </p:spPr>
      </p:pic>
      <p:sp>
        <p:nvSpPr>
          <p:cNvPr id="5" name="Прямоугольник 4">
            <a:extLst>
              <a:ext uri="{FF2B5EF4-FFF2-40B4-BE49-F238E27FC236}">
                <a16:creationId xmlns:a16="http://schemas.microsoft.com/office/drawing/2014/main" id="{7D874752-DF7E-4BA3-9403-AE6482704369}"/>
              </a:ext>
            </a:extLst>
          </p:cNvPr>
          <p:cNvSpPr/>
          <p:nvPr/>
        </p:nvSpPr>
        <p:spPr>
          <a:xfrm>
            <a:off x="241040" y="237930"/>
            <a:ext cx="11664821" cy="6358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a:extLst>
              <a:ext uri="{FF2B5EF4-FFF2-40B4-BE49-F238E27FC236}">
                <a16:creationId xmlns:a16="http://schemas.microsoft.com/office/drawing/2014/main" id="{C9767A15-CB63-4333-A7A2-3985472B3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539" y="331663"/>
            <a:ext cx="5934269" cy="33452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Рисунок 7">
            <a:extLst>
              <a:ext uri="{FF2B5EF4-FFF2-40B4-BE49-F238E27FC236}">
                <a16:creationId xmlns:a16="http://schemas.microsoft.com/office/drawing/2014/main" id="{BA8F6E35-1272-4019-B502-0174C5ACE0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0457" y="3053505"/>
            <a:ext cx="6160503" cy="34728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TextBox 8">
            <a:extLst>
              <a:ext uri="{FF2B5EF4-FFF2-40B4-BE49-F238E27FC236}">
                <a16:creationId xmlns:a16="http://schemas.microsoft.com/office/drawing/2014/main" id="{790AEEA8-9B6E-47D4-BED5-100F6CFBBB35}"/>
              </a:ext>
            </a:extLst>
          </p:cNvPr>
          <p:cNvSpPr txBox="1"/>
          <p:nvPr/>
        </p:nvSpPr>
        <p:spPr>
          <a:xfrm>
            <a:off x="6570307" y="331663"/>
            <a:ext cx="5183154" cy="2554545"/>
          </a:xfrm>
          <a:prstGeom prst="rect">
            <a:avLst/>
          </a:prstGeom>
          <a:noFill/>
        </p:spPr>
        <p:txBody>
          <a:bodyPr wrap="square" rtlCol="0">
            <a:spAutoFit/>
          </a:bodyPr>
          <a:lstStyle/>
          <a:p>
            <a:pPr algn="ctr"/>
            <a:r>
              <a:rPr lang="ru-RU" sz="4000" b="1" i="1" dirty="0">
                <a:solidFill>
                  <a:srgbClr val="C00000"/>
                </a:solidFill>
                <a:latin typeface="Times New Roman" panose="02020603050405020304" pitchFamily="18" charset="0"/>
                <a:cs typeface="Times New Roman" panose="02020603050405020304" pitchFamily="18" charset="0"/>
              </a:rPr>
              <a:t>Алгоритм  приготовления завтрака, обеда и ужина</a:t>
            </a:r>
          </a:p>
        </p:txBody>
      </p:sp>
      <p:sp>
        <p:nvSpPr>
          <p:cNvPr id="10" name="TextBox 9">
            <a:extLst>
              <a:ext uri="{FF2B5EF4-FFF2-40B4-BE49-F238E27FC236}">
                <a16:creationId xmlns:a16="http://schemas.microsoft.com/office/drawing/2014/main" id="{F743DAB2-3F2F-4B7A-B891-0B5079A78063}"/>
              </a:ext>
            </a:extLst>
          </p:cNvPr>
          <p:cNvSpPr txBox="1"/>
          <p:nvPr/>
        </p:nvSpPr>
        <p:spPr>
          <a:xfrm>
            <a:off x="195941" y="3676961"/>
            <a:ext cx="5549417" cy="2123658"/>
          </a:xfrm>
          <a:prstGeom prst="rect">
            <a:avLst/>
          </a:prstGeom>
          <a:noFill/>
        </p:spPr>
        <p:txBody>
          <a:bodyPr wrap="square" rtlCol="0">
            <a:spAutoFit/>
          </a:bodyPr>
          <a:lstStyle/>
          <a:p>
            <a:pPr algn="ctr"/>
            <a:r>
              <a:rPr lang="ru-RU" dirty="0"/>
              <a:t> </a:t>
            </a:r>
            <a:r>
              <a:rPr lang="ru-RU" sz="4400" b="1" i="1" dirty="0">
                <a:solidFill>
                  <a:srgbClr val="C00000"/>
                </a:solidFill>
                <a:latin typeface="Times New Roman" panose="02020603050405020304" pitchFamily="18" charset="0"/>
                <a:cs typeface="Times New Roman" panose="02020603050405020304" pitchFamily="18" charset="0"/>
              </a:rPr>
              <a:t>Последовательность приготовления супа компота, блинов</a:t>
            </a:r>
            <a:endParaRPr lang="ru-RU" b="1"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0072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E71D502-615A-4BB3-962A-E05D9738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8017"/>
          </a:xfrm>
          <a:prstGeom prst="rect">
            <a:avLst/>
          </a:prstGeom>
        </p:spPr>
      </p:pic>
      <p:sp>
        <p:nvSpPr>
          <p:cNvPr id="5" name="Прямоугольник 4">
            <a:extLst>
              <a:ext uri="{FF2B5EF4-FFF2-40B4-BE49-F238E27FC236}">
                <a16:creationId xmlns:a16="http://schemas.microsoft.com/office/drawing/2014/main" id="{7D874752-DF7E-4BA3-9403-AE6482704369}"/>
              </a:ext>
            </a:extLst>
          </p:cNvPr>
          <p:cNvSpPr/>
          <p:nvPr/>
        </p:nvSpPr>
        <p:spPr>
          <a:xfrm>
            <a:off x="263589" y="237930"/>
            <a:ext cx="11664823" cy="6358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a16="http://schemas.microsoft.com/office/drawing/2014/main" id="{94BF20EF-B99A-4444-8697-2F93B10CEB18}"/>
              </a:ext>
            </a:extLst>
          </p:cNvPr>
          <p:cNvSpPr txBox="1"/>
          <p:nvPr/>
        </p:nvSpPr>
        <p:spPr>
          <a:xfrm>
            <a:off x="263589" y="237930"/>
            <a:ext cx="11664822" cy="6001643"/>
          </a:xfrm>
          <a:prstGeom prst="rect">
            <a:avLst/>
          </a:prstGeom>
          <a:noFill/>
        </p:spPr>
        <p:txBody>
          <a:bodyPr wrap="square" rtlCol="0">
            <a:spAutoFit/>
          </a:bodyPr>
          <a:lstStyle/>
          <a:p>
            <a:pPr algn="ctr"/>
            <a:r>
              <a:rPr lang="ru-RU" sz="2800" b="1" i="1" dirty="0">
                <a:solidFill>
                  <a:srgbClr val="C00000"/>
                </a:solidFill>
              </a:rPr>
              <a:t> </a:t>
            </a:r>
            <a:r>
              <a:rPr lang="ru-RU" sz="3200" b="1" i="1" dirty="0">
                <a:solidFill>
                  <a:srgbClr val="C00000"/>
                </a:solidFill>
                <a:latin typeface="Times New Roman" panose="02020603050405020304" pitchFamily="18" charset="0"/>
                <a:cs typeface="Times New Roman" panose="02020603050405020304" pitchFamily="18" charset="0"/>
              </a:rPr>
              <a:t>Дидактическая игра « Разложи по тарелочкам»</a:t>
            </a:r>
          </a:p>
          <a:p>
            <a:r>
              <a:rPr lang="ru-RU" sz="2000" b="1" dirty="0">
                <a:latin typeface="Times New Roman" panose="02020603050405020304" pitchFamily="18" charset="0"/>
                <a:cs typeface="Times New Roman" panose="02020603050405020304" pitchFamily="18" charset="0"/>
              </a:rPr>
              <a:t>Цель: </a:t>
            </a:r>
            <a:r>
              <a:rPr lang="ru-RU" sz="2000" dirty="0">
                <a:latin typeface="Times New Roman" panose="02020603050405020304" pitchFamily="18" charset="0"/>
                <a:cs typeface="Times New Roman" panose="02020603050405020304" pitchFamily="18" charset="0"/>
              </a:rPr>
              <a:t>Закреплять умение детей находить и называть фрукты, овощи и ягоды, грибы, молочные продукты и т.д.</a:t>
            </a:r>
            <a:r>
              <a:rPr lang="ru-RU" sz="2400" dirty="0">
                <a:latin typeface="Times New Roman" panose="02020603050405020304" pitchFamily="18" charset="0"/>
                <a:cs typeface="Times New Roman" panose="02020603050405020304" pitchFamily="18" charset="0"/>
              </a:rPr>
              <a:t> </a:t>
            </a:r>
          </a:p>
          <a:p>
            <a:r>
              <a:rPr lang="ru-RU" sz="2000" b="1" dirty="0">
                <a:latin typeface="Times New Roman" panose="02020603050405020304" pitchFamily="18" charset="0"/>
                <a:cs typeface="Times New Roman" panose="02020603050405020304" pitchFamily="18" charset="0"/>
              </a:rPr>
              <a:t>Задачи: </a:t>
            </a:r>
          </a:p>
          <a:p>
            <a:r>
              <a:rPr lang="ru-RU" sz="2000" dirty="0">
                <a:latin typeface="Times New Roman" panose="02020603050405020304" pitchFamily="18" charset="0"/>
                <a:cs typeface="Times New Roman" panose="02020603050405020304" pitchFamily="18" charset="0"/>
              </a:rPr>
              <a:t>Развивать внимание, память, речь, мелкую моторику. </a:t>
            </a:r>
          </a:p>
          <a:p>
            <a:r>
              <a:rPr lang="ru-RU" sz="2000" dirty="0">
                <a:latin typeface="Times New Roman" panose="02020603050405020304" pitchFamily="18" charset="0"/>
                <a:cs typeface="Times New Roman" panose="02020603050405020304" pitchFamily="18" charset="0"/>
              </a:rPr>
              <a:t>Расширять словарный запас.</a:t>
            </a:r>
            <a:r>
              <a:rPr lang="ru-RU" sz="2400" dirty="0">
                <a:latin typeface="Times New Roman" panose="02020603050405020304" pitchFamily="18" charset="0"/>
                <a:cs typeface="Times New Roman" panose="02020603050405020304" pitchFamily="18" charset="0"/>
              </a:rPr>
              <a:t> </a:t>
            </a:r>
          </a:p>
          <a:p>
            <a:r>
              <a:rPr lang="ru-RU" sz="2000" dirty="0">
                <a:latin typeface="Times New Roman" panose="02020603050405020304" pitchFamily="18" charset="0"/>
                <a:cs typeface="Times New Roman" panose="02020603050405020304" pitchFamily="18" charset="0"/>
              </a:rPr>
              <a:t>Обратить внимание детей на правила безопасного употребления в пищу овощей и фруктов (нельзя есть немытые овощи ).</a:t>
            </a:r>
          </a:p>
          <a:p>
            <a:r>
              <a:rPr lang="ru-RU" sz="2000" dirty="0">
                <a:latin typeface="Times New Roman" panose="02020603050405020304" pitchFamily="18" charset="0"/>
                <a:cs typeface="Times New Roman" panose="02020603050405020304" pitchFamily="18" charset="0"/>
              </a:rPr>
              <a:t>Развивать зрительное и слуховое внимание, мелкую моторику.</a:t>
            </a:r>
          </a:p>
          <a:p>
            <a:r>
              <a:rPr lang="ru-RU" sz="2000" dirty="0">
                <a:latin typeface="Times New Roman" panose="02020603050405020304" pitchFamily="18" charset="0"/>
                <a:cs typeface="Times New Roman" panose="02020603050405020304" pitchFamily="18" charset="0"/>
              </a:rPr>
              <a:t>Воспитывать навыки самообслуживания, желание следить за своим здоровьем.</a:t>
            </a:r>
          </a:p>
          <a:p>
            <a:r>
              <a:rPr lang="ru-RU" sz="2000" b="1" dirty="0">
                <a:latin typeface="Times New Roman" panose="02020603050405020304" pitchFamily="18" charset="0"/>
                <a:cs typeface="Times New Roman" panose="02020603050405020304" pitchFamily="18" charset="0"/>
              </a:rPr>
              <a:t>Ход игры</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Для игры необходимы «тарелочки»: первая - под фрукты, вторая - под ягоды, третья – под овощи.</a:t>
            </a:r>
            <a:r>
              <a:rPr lang="ru-RU" sz="240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В игру могут играть от одного до 6 детей.</a:t>
            </a:r>
            <a:br>
              <a:rPr lang="ru-RU" sz="24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Если играет один ребенок, ему надо предложить разобрать фрукты, овощи и ягоды по тарелочкам. Затем рассказать, какие фрукты и ягоды, овощи он разложил, назвать обобщающие слова. </a:t>
            </a:r>
            <a:br>
              <a:rPr lang="ru-RU" sz="24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Если в игру играют два или три ребенка, то можно предложить: 1 - ребенку собрать фрукты, 2 - собрать ягоды, 3 – овощи и т.д.. Затем так же рассказать каждому о том, какие фрукты или ягоды он собрал и назвать обобщающее слово.</a:t>
            </a:r>
            <a:endParaRPr lang="ru-RU" sz="2000" dirty="0"/>
          </a:p>
        </p:txBody>
      </p:sp>
    </p:spTree>
    <p:extLst>
      <p:ext uri="{BB962C8B-B14F-4D97-AF65-F5344CB8AC3E}">
        <p14:creationId xmlns:p14="http://schemas.microsoft.com/office/powerpoint/2010/main" val="1164736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E71D502-615A-4BB3-962A-E05D9738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8017"/>
          </a:xfrm>
          <a:prstGeom prst="rect">
            <a:avLst/>
          </a:prstGeom>
        </p:spPr>
      </p:pic>
      <p:sp>
        <p:nvSpPr>
          <p:cNvPr id="5" name="Прямоугольник 4">
            <a:extLst>
              <a:ext uri="{FF2B5EF4-FFF2-40B4-BE49-F238E27FC236}">
                <a16:creationId xmlns:a16="http://schemas.microsoft.com/office/drawing/2014/main" id="{7D874752-DF7E-4BA3-9403-AE6482704369}"/>
              </a:ext>
            </a:extLst>
          </p:cNvPr>
          <p:cNvSpPr/>
          <p:nvPr/>
        </p:nvSpPr>
        <p:spPr>
          <a:xfrm>
            <a:off x="241040" y="237930"/>
            <a:ext cx="11664821" cy="6358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a:extLst>
              <a:ext uri="{FF2B5EF4-FFF2-40B4-BE49-F238E27FC236}">
                <a16:creationId xmlns:a16="http://schemas.microsoft.com/office/drawing/2014/main" id="{050804E9-358C-46E9-9230-F57AD7A33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70875">
            <a:off x="936494" y="535866"/>
            <a:ext cx="4070233" cy="57629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Рисунок 5">
            <a:extLst>
              <a:ext uri="{FF2B5EF4-FFF2-40B4-BE49-F238E27FC236}">
                <a16:creationId xmlns:a16="http://schemas.microsoft.com/office/drawing/2014/main" id="{A489A793-798D-46D6-96E9-A05491403C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87865">
            <a:off x="6053055" y="778976"/>
            <a:ext cx="5025274" cy="283287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Рисунок 6">
            <a:extLst>
              <a:ext uri="{FF2B5EF4-FFF2-40B4-BE49-F238E27FC236}">
                <a16:creationId xmlns:a16="http://schemas.microsoft.com/office/drawing/2014/main" id="{890E9B43-5279-44E1-AC87-98A70165B5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14446">
            <a:off x="6067406" y="3639189"/>
            <a:ext cx="4654150" cy="26236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632897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E71D502-615A-4BB3-962A-E05D9738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8017"/>
          </a:xfrm>
          <a:prstGeom prst="rect">
            <a:avLst/>
          </a:prstGeom>
        </p:spPr>
      </p:pic>
      <p:sp>
        <p:nvSpPr>
          <p:cNvPr id="5" name="Прямоугольник 4">
            <a:extLst>
              <a:ext uri="{FF2B5EF4-FFF2-40B4-BE49-F238E27FC236}">
                <a16:creationId xmlns:a16="http://schemas.microsoft.com/office/drawing/2014/main" id="{7D874752-DF7E-4BA3-9403-AE6482704369}"/>
              </a:ext>
            </a:extLst>
          </p:cNvPr>
          <p:cNvSpPr/>
          <p:nvPr/>
        </p:nvSpPr>
        <p:spPr>
          <a:xfrm>
            <a:off x="241040" y="237930"/>
            <a:ext cx="11664821" cy="6358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a:extLst>
              <a:ext uri="{FF2B5EF4-FFF2-40B4-BE49-F238E27FC236}">
                <a16:creationId xmlns:a16="http://schemas.microsoft.com/office/drawing/2014/main" id="{FC02D67C-43F1-4D40-9552-BE86E8A69C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434" y="2976465"/>
            <a:ext cx="2040843" cy="36202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Рисунок 5">
            <a:extLst>
              <a:ext uri="{FF2B5EF4-FFF2-40B4-BE49-F238E27FC236}">
                <a16:creationId xmlns:a16="http://schemas.microsoft.com/office/drawing/2014/main" id="{C7A7A0CD-7190-46C7-8A95-E0D8B4C045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0383" y="310016"/>
            <a:ext cx="2657693" cy="471451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Рисунок 6">
            <a:extLst>
              <a:ext uri="{FF2B5EF4-FFF2-40B4-BE49-F238E27FC236}">
                <a16:creationId xmlns:a16="http://schemas.microsoft.com/office/drawing/2014/main" id="{51A354F7-99F7-4957-A45D-5C68DFFAF3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4215" y="1707502"/>
            <a:ext cx="2798269" cy="49638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Рисунок 7">
            <a:extLst>
              <a:ext uri="{FF2B5EF4-FFF2-40B4-BE49-F238E27FC236}">
                <a16:creationId xmlns:a16="http://schemas.microsoft.com/office/drawing/2014/main" id="{4B2FF864-FB12-420C-84F8-C41253A436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7351" y="310016"/>
            <a:ext cx="2798269" cy="49638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a:extLst>
              <a:ext uri="{FF2B5EF4-FFF2-40B4-BE49-F238E27FC236}">
                <a16:creationId xmlns:a16="http://schemas.microsoft.com/office/drawing/2014/main" id="{56AE17E9-2B65-4464-A9D3-6356CD4F3C03}"/>
              </a:ext>
            </a:extLst>
          </p:cNvPr>
          <p:cNvSpPr txBox="1"/>
          <p:nvPr/>
        </p:nvSpPr>
        <p:spPr>
          <a:xfrm>
            <a:off x="457200" y="522514"/>
            <a:ext cx="1927044" cy="1200329"/>
          </a:xfrm>
          <a:prstGeom prst="rect">
            <a:avLst/>
          </a:prstGeom>
          <a:noFill/>
        </p:spPr>
        <p:txBody>
          <a:bodyPr wrap="square" rtlCol="0">
            <a:spAutoFit/>
          </a:bodyPr>
          <a:lstStyle/>
          <a:p>
            <a:pPr algn="ctr"/>
            <a:r>
              <a:rPr lang="ru-RU" dirty="0"/>
              <a:t> </a:t>
            </a:r>
            <a:r>
              <a:rPr lang="ru-RU" sz="2400" b="1" dirty="0">
                <a:solidFill>
                  <a:srgbClr val="FFFF00"/>
                </a:solidFill>
                <a:latin typeface="Times New Roman" panose="02020603050405020304" pitchFamily="18" charset="0"/>
                <a:cs typeface="Times New Roman" panose="02020603050405020304" pitchFamily="18" charset="0"/>
              </a:rPr>
              <a:t>Мы играм</a:t>
            </a:r>
          </a:p>
          <a:p>
            <a:pPr algn="ctr"/>
            <a:r>
              <a:rPr lang="ru-RU" sz="2400" b="1" dirty="0">
                <a:solidFill>
                  <a:srgbClr val="FFFF00"/>
                </a:solidFill>
                <a:latin typeface="Times New Roman" panose="02020603050405020304" pitchFamily="18" charset="0"/>
                <a:cs typeface="Times New Roman" panose="02020603050405020304" pitchFamily="18" charset="0"/>
              </a:rPr>
              <a:t>« Витамины </a:t>
            </a:r>
          </a:p>
          <a:p>
            <a:pPr algn="ctr"/>
            <a:r>
              <a:rPr lang="ru-RU" sz="2400" b="1" dirty="0">
                <a:solidFill>
                  <a:srgbClr val="FFFF00"/>
                </a:solidFill>
                <a:latin typeface="Times New Roman" panose="02020603050405020304" pitchFamily="18" charset="0"/>
                <a:cs typeface="Times New Roman" panose="02020603050405020304" pitchFamily="18" charset="0"/>
              </a:rPr>
              <a:t>А</a:t>
            </a:r>
            <a:r>
              <a:rPr lang="en-US" sz="2400" b="1" dirty="0">
                <a:solidFill>
                  <a:srgbClr val="FFFF00"/>
                </a:solidFill>
                <a:latin typeface="Times New Roman" panose="02020603050405020304" pitchFamily="18" charset="0"/>
                <a:cs typeface="Times New Roman" panose="02020603050405020304" pitchFamily="18" charset="0"/>
              </a:rPr>
              <a:t> </a:t>
            </a:r>
            <a:r>
              <a:rPr lang="ru-RU" sz="2400" b="1" dirty="0">
                <a:solidFill>
                  <a:srgbClr val="FFFF00"/>
                </a:solidFill>
                <a:latin typeface="Times New Roman" panose="02020603050405020304" pitchFamily="18" charset="0"/>
                <a:cs typeface="Times New Roman" panose="02020603050405020304" pitchFamily="18" charset="0"/>
              </a:rPr>
              <a:t>В</a:t>
            </a:r>
            <a:r>
              <a:rPr lang="en-US" sz="2400" b="1" dirty="0">
                <a:solidFill>
                  <a:srgbClr val="FFFF00"/>
                </a:solidFill>
                <a:latin typeface="Times New Roman" panose="02020603050405020304" pitchFamily="18" charset="0"/>
                <a:cs typeface="Times New Roman" panose="02020603050405020304" pitchFamily="18" charset="0"/>
              </a:rPr>
              <a:t> </a:t>
            </a:r>
            <a:r>
              <a:rPr lang="ru-RU" sz="2400" b="1" dirty="0">
                <a:solidFill>
                  <a:srgbClr val="FFFF00"/>
                </a:solidFill>
                <a:latin typeface="Times New Roman" panose="02020603050405020304" pitchFamily="18" charset="0"/>
                <a:cs typeface="Times New Roman" panose="02020603050405020304" pitchFamily="18" charset="0"/>
              </a:rPr>
              <a:t>С </a:t>
            </a:r>
            <a:r>
              <a:rPr lang="en-US" sz="2400" b="1" dirty="0">
                <a:solidFill>
                  <a:srgbClr val="FFFF00"/>
                </a:solidFill>
                <a:latin typeface="Times New Roman" panose="02020603050405020304" pitchFamily="18" charset="0"/>
                <a:cs typeface="Times New Roman" panose="02020603050405020304" pitchFamily="18" charset="0"/>
              </a:rPr>
              <a:t>D</a:t>
            </a:r>
            <a:r>
              <a:rPr lang="ru-RU" sz="2400" b="1" dirty="0">
                <a:solidFill>
                  <a:srgbClr val="FFFF00"/>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A19B59B8-F9FF-4806-94A3-AB015AF99DB8}"/>
              </a:ext>
            </a:extLst>
          </p:cNvPr>
          <p:cNvSpPr txBox="1"/>
          <p:nvPr/>
        </p:nvSpPr>
        <p:spPr>
          <a:xfrm>
            <a:off x="5328076" y="382555"/>
            <a:ext cx="3679033" cy="954107"/>
          </a:xfrm>
          <a:prstGeom prst="rect">
            <a:avLst/>
          </a:prstGeom>
          <a:noFill/>
        </p:spPr>
        <p:txBody>
          <a:bodyPr wrap="square" rtlCol="0">
            <a:spAutoFit/>
          </a:bodyPr>
          <a:lstStyle/>
          <a:p>
            <a:pPr algn="ctr"/>
            <a:r>
              <a:rPr lang="ru-RU" sz="2800" b="1" dirty="0">
                <a:solidFill>
                  <a:srgbClr val="FFFF00"/>
                </a:solidFill>
                <a:latin typeface="Times New Roman" panose="02020603050405020304" pitchFamily="18" charset="0"/>
                <a:cs typeface="Times New Roman" panose="02020603050405020304" pitchFamily="18" charset="0"/>
              </a:rPr>
              <a:t>Мы играм</a:t>
            </a:r>
          </a:p>
          <a:p>
            <a:pPr algn="ctr"/>
            <a:r>
              <a:rPr lang="ru-RU" sz="2800" b="1" dirty="0">
                <a:solidFill>
                  <a:srgbClr val="FFFF00"/>
                </a:solidFill>
                <a:latin typeface="Times New Roman" panose="02020603050405020304" pitchFamily="18" charset="0"/>
                <a:cs typeface="Times New Roman" panose="02020603050405020304" pitchFamily="18" charset="0"/>
              </a:rPr>
              <a:t>«Сервировка стола»</a:t>
            </a:r>
            <a:endParaRPr lang="ru-RU" dirty="0"/>
          </a:p>
        </p:txBody>
      </p:sp>
    </p:spTree>
    <p:extLst>
      <p:ext uri="{BB962C8B-B14F-4D97-AF65-F5344CB8AC3E}">
        <p14:creationId xmlns:p14="http://schemas.microsoft.com/office/powerpoint/2010/main" val="450965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E71D502-615A-4BB3-962A-E05D9738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8017"/>
          </a:xfrm>
          <a:prstGeom prst="rect">
            <a:avLst/>
          </a:prstGeom>
        </p:spPr>
      </p:pic>
      <p:sp>
        <p:nvSpPr>
          <p:cNvPr id="5" name="Прямоугольник 4">
            <a:extLst>
              <a:ext uri="{FF2B5EF4-FFF2-40B4-BE49-F238E27FC236}">
                <a16:creationId xmlns:a16="http://schemas.microsoft.com/office/drawing/2014/main" id="{7D874752-DF7E-4BA3-9403-AE6482704369}"/>
              </a:ext>
            </a:extLst>
          </p:cNvPr>
          <p:cNvSpPr/>
          <p:nvPr/>
        </p:nvSpPr>
        <p:spPr>
          <a:xfrm>
            <a:off x="241040" y="237930"/>
            <a:ext cx="11664821" cy="6358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a:extLst>
              <a:ext uri="{FF2B5EF4-FFF2-40B4-BE49-F238E27FC236}">
                <a16:creationId xmlns:a16="http://schemas.microsoft.com/office/drawing/2014/main" id="{CF401502-13A5-42C3-AB77-1FB5747539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5089" y="3699578"/>
            <a:ext cx="3614561" cy="24691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Рисунок 11">
            <a:extLst>
              <a:ext uri="{FF2B5EF4-FFF2-40B4-BE49-F238E27FC236}">
                <a16:creationId xmlns:a16="http://schemas.microsoft.com/office/drawing/2014/main" id="{24CD3D9D-F783-4C75-8B3C-4F3CB72C1B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8950" y="345750"/>
            <a:ext cx="3627070" cy="25899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a:extLst>
              <a:ext uri="{FF2B5EF4-FFF2-40B4-BE49-F238E27FC236}">
                <a16:creationId xmlns:a16="http://schemas.microsoft.com/office/drawing/2014/main" id="{6FFDD838-206F-48F4-98C5-24930171A032}"/>
              </a:ext>
            </a:extLst>
          </p:cNvPr>
          <p:cNvSpPr txBox="1"/>
          <p:nvPr/>
        </p:nvSpPr>
        <p:spPr>
          <a:xfrm>
            <a:off x="286139" y="261257"/>
            <a:ext cx="6922811" cy="5940088"/>
          </a:xfrm>
          <a:prstGeom prst="rect">
            <a:avLst/>
          </a:prstGeom>
          <a:noFill/>
        </p:spPr>
        <p:txBody>
          <a:bodyPr wrap="square" rtlCol="0">
            <a:spAutoFit/>
          </a:bodyPr>
          <a:lstStyle/>
          <a:p>
            <a:r>
              <a:rPr lang="ru-RU" dirty="0"/>
              <a:t>     </a:t>
            </a:r>
            <a:r>
              <a:rPr lang="ru-RU" sz="2800" b="1" i="1" dirty="0">
                <a:solidFill>
                  <a:srgbClr val="C00000"/>
                </a:solidFill>
                <a:latin typeface="Times New Roman" panose="02020603050405020304" pitchFamily="18" charset="0"/>
                <a:cs typeface="Times New Roman" panose="02020603050405020304" pitchFamily="18" charset="0"/>
              </a:rPr>
              <a:t>Дидактическая игра « Сервируем стол»</a:t>
            </a:r>
          </a:p>
          <a:p>
            <a:r>
              <a:rPr lang="ru-RU" b="1" dirty="0">
                <a:latin typeface="Times New Roman" panose="02020603050405020304" pitchFamily="18" charset="0"/>
                <a:cs typeface="Times New Roman" panose="02020603050405020304" pitchFamily="18" charset="0"/>
              </a:rPr>
              <a:t>Цель: </a:t>
            </a:r>
            <a:r>
              <a:rPr lang="ru-RU" dirty="0">
                <a:latin typeface="Times New Roman" panose="02020603050405020304" pitchFamily="18" charset="0"/>
                <a:cs typeface="Times New Roman" panose="02020603050405020304" pitchFamily="18" charset="0"/>
              </a:rPr>
              <a:t>Учить детей правильно сервировать стол.</a:t>
            </a:r>
          </a:p>
          <a:p>
            <a:r>
              <a:rPr lang="ru-RU" b="1" dirty="0">
                <a:latin typeface="Times New Roman" panose="02020603050405020304" pitchFamily="18" charset="0"/>
                <a:cs typeface="Times New Roman" panose="02020603050405020304" pitchFamily="18" charset="0"/>
              </a:rPr>
              <a:t>Задачи: </a:t>
            </a:r>
          </a:p>
          <a:p>
            <a:r>
              <a:rPr lang="ru-RU" dirty="0">
                <a:latin typeface="Times New Roman" panose="02020603050405020304" pitchFamily="18" charset="0"/>
                <a:cs typeface="Times New Roman" panose="02020603050405020304" pitchFamily="18" charset="0"/>
              </a:rPr>
              <a:t>Развивать внимание, память, речь, мелкую моторику. </a:t>
            </a:r>
          </a:p>
          <a:p>
            <a:r>
              <a:rPr lang="ru-RU" dirty="0">
                <a:latin typeface="Times New Roman" panose="02020603050405020304" pitchFamily="18" charset="0"/>
                <a:cs typeface="Times New Roman" panose="02020603050405020304" pitchFamily="18" charset="0"/>
              </a:rPr>
              <a:t>Расширять словарный запас слов.</a:t>
            </a:r>
            <a:r>
              <a:rPr lang="ru-RU" sz="2000" dirty="0">
                <a:latin typeface="Times New Roman" panose="02020603050405020304" pitchFamily="18" charset="0"/>
                <a:cs typeface="Times New Roman" panose="02020603050405020304" pitchFamily="18" charset="0"/>
              </a:rPr>
              <a:t> </a:t>
            </a:r>
          </a:p>
          <a:p>
            <a:r>
              <a:rPr lang="ru-RU" dirty="0">
                <a:latin typeface="Times New Roman" panose="02020603050405020304" pitchFamily="18" charset="0"/>
                <a:cs typeface="Times New Roman" panose="02020603050405020304" pitchFamily="18" charset="0"/>
              </a:rPr>
              <a:t>Развивать зрительное и слуховое внимание, мелкую моторику.</a:t>
            </a:r>
          </a:p>
          <a:p>
            <a:r>
              <a:rPr lang="ru-RU" dirty="0">
                <a:latin typeface="Times New Roman" panose="02020603050405020304" pitchFamily="18" charset="0"/>
                <a:cs typeface="Times New Roman" panose="02020603050405020304" pitchFamily="18" charset="0"/>
              </a:rPr>
              <a:t>Воспитывать навыки самообслуживания, желание следить за своим здоровьем.</a:t>
            </a:r>
          </a:p>
          <a:p>
            <a:r>
              <a:rPr lang="ru-RU" b="1" dirty="0">
                <a:latin typeface="Times New Roman" panose="02020603050405020304" pitchFamily="18" charset="0"/>
                <a:cs typeface="Times New Roman" panose="02020603050405020304" pitchFamily="18" charset="0"/>
              </a:rPr>
              <a:t>Ход игры</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Для игры необходимо– тарелка, вилка, нож, ложка </a:t>
            </a:r>
          </a:p>
          <a:p>
            <a:r>
              <a:rPr lang="ru-RU" dirty="0">
                <a:latin typeface="Times New Roman" panose="02020603050405020304" pitchFamily="18" charset="0"/>
                <a:cs typeface="Times New Roman" panose="02020603050405020304" pitchFamily="18" charset="0"/>
              </a:rPr>
              <a:t>( необходимые предметы для сервировки стола). </a:t>
            </a:r>
            <a:r>
              <a:rPr lang="ru-RU" sz="2000" dirty="0">
                <a:latin typeface="Times New Roman" panose="02020603050405020304" pitchFamily="18" charset="0"/>
                <a:cs typeface="Times New Roman" panose="02020603050405020304" pitchFamily="18" charset="0"/>
              </a:rPr>
              <a:t>В игру могут играть несколько человек. Если играет один ребенок, ему надо разложить правильно все предметы, затем рассказать какие предметы он положил, назвать обобщающие слова. </a:t>
            </a:r>
            <a:br>
              <a:rPr lang="ru-RU" sz="24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Если в игру играют два или три ребенка, то можно предложить: 1 – ребенку приготовить завтрак и положить его на тарелку, 2 - обед, 3 – ужин. Затем так же рассказать каждому о том, какие продукты он использовал.</a:t>
            </a:r>
            <a:endParaRPr lang="ru-RU" sz="2000" dirty="0"/>
          </a:p>
          <a:p>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3104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E71D502-615A-4BB3-962A-E05D9738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8017"/>
          </a:xfrm>
          <a:prstGeom prst="rect">
            <a:avLst/>
          </a:prstGeom>
        </p:spPr>
      </p:pic>
      <p:sp>
        <p:nvSpPr>
          <p:cNvPr id="5" name="Прямоугольник 4">
            <a:extLst>
              <a:ext uri="{FF2B5EF4-FFF2-40B4-BE49-F238E27FC236}">
                <a16:creationId xmlns:a16="http://schemas.microsoft.com/office/drawing/2014/main" id="{7D874752-DF7E-4BA3-9403-AE6482704369}"/>
              </a:ext>
            </a:extLst>
          </p:cNvPr>
          <p:cNvSpPr/>
          <p:nvPr/>
        </p:nvSpPr>
        <p:spPr>
          <a:xfrm>
            <a:off x="241040" y="237930"/>
            <a:ext cx="11664821" cy="6358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a:extLst>
              <a:ext uri="{FF2B5EF4-FFF2-40B4-BE49-F238E27FC236}">
                <a16:creationId xmlns:a16="http://schemas.microsoft.com/office/drawing/2014/main" id="{89C05D05-1F16-4326-8323-D12C3B76A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47" y="775032"/>
            <a:ext cx="4881941" cy="27520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Рисунок 5">
            <a:extLst>
              <a:ext uri="{FF2B5EF4-FFF2-40B4-BE49-F238E27FC236}">
                <a16:creationId xmlns:a16="http://schemas.microsoft.com/office/drawing/2014/main" id="{58FB1CFC-D0D3-4E47-92E1-6321D9D406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8104" y="3646072"/>
            <a:ext cx="4809188" cy="271106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Рисунок 6">
            <a:extLst>
              <a:ext uri="{FF2B5EF4-FFF2-40B4-BE49-F238E27FC236}">
                <a16:creationId xmlns:a16="http://schemas.microsoft.com/office/drawing/2014/main" id="{8440A292-84B3-4230-91FE-D55BA590DB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3898" y="732451"/>
            <a:ext cx="4783443" cy="26965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Рисунок 7">
            <a:extLst>
              <a:ext uri="{FF2B5EF4-FFF2-40B4-BE49-F238E27FC236}">
                <a16:creationId xmlns:a16="http://schemas.microsoft.com/office/drawing/2014/main" id="{3AEA190B-2404-471F-B702-5F78FFB163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7241" y="3617500"/>
            <a:ext cx="4998620" cy="28178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a:extLst>
              <a:ext uri="{FF2B5EF4-FFF2-40B4-BE49-F238E27FC236}">
                <a16:creationId xmlns:a16="http://schemas.microsoft.com/office/drawing/2014/main" id="{C8A232DB-3FB4-4505-8CAE-5BD7E64C573B}"/>
              </a:ext>
            </a:extLst>
          </p:cNvPr>
          <p:cNvSpPr txBox="1"/>
          <p:nvPr/>
        </p:nvSpPr>
        <p:spPr>
          <a:xfrm>
            <a:off x="976499" y="237930"/>
            <a:ext cx="9147215" cy="523220"/>
          </a:xfrm>
          <a:prstGeom prst="rect">
            <a:avLst/>
          </a:prstGeom>
          <a:noFill/>
        </p:spPr>
        <p:txBody>
          <a:bodyPr wrap="square" rtlCol="0">
            <a:spAutoFit/>
          </a:bodyPr>
          <a:lstStyle/>
          <a:p>
            <a:pPr algn="ctr"/>
            <a:r>
              <a:rPr lang="ru-RU" dirty="0"/>
              <a:t> </a:t>
            </a:r>
            <a:r>
              <a:rPr lang="ru-RU" sz="2800" dirty="0">
                <a:solidFill>
                  <a:srgbClr val="FFFF00"/>
                </a:solidFill>
                <a:latin typeface="Times New Roman" panose="02020603050405020304" pitchFamily="18" charset="0"/>
                <a:cs typeface="Times New Roman" panose="02020603050405020304" pitchFamily="18" charset="0"/>
              </a:rPr>
              <a:t>Дидактическая игра « Сервируем стол»</a:t>
            </a:r>
            <a:endParaRPr lang="ru-RU"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2319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E71D502-615A-4BB3-962A-E05D9738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8017"/>
          </a:xfrm>
          <a:prstGeom prst="rect">
            <a:avLst/>
          </a:prstGeom>
        </p:spPr>
      </p:pic>
      <p:sp>
        <p:nvSpPr>
          <p:cNvPr id="5" name="Прямоугольник 4">
            <a:extLst>
              <a:ext uri="{FF2B5EF4-FFF2-40B4-BE49-F238E27FC236}">
                <a16:creationId xmlns:a16="http://schemas.microsoft.com/office/drawing/2014/main" id="{7D874752-DF7E-4BA3-9403-AE6482704369}"/>
              </a:ext>
            </a:extLst>
          </p:cNvPr>
          <p:cNvSpPr/>
          <p:nvPr/>
        </p:nvSpPr>
        <p:spPr>
          <a:xfrm>
            <a:off x="241040" y="237930"/>
            <a:ext cx="11664821" cy="6358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a:extLst>
              <a:ext uri="{FF2B5EF4-FFF2-40B4-BE49-F238E27FC236}">
                <a16:creationId xmlns:a16="http://schemas.microsoft.com/office/drawing/2014/main" id="{A8595DCA-0146-4841-8F43-657DF34CA08F}"/>
              </a:ext>
            </a:extLst>
          </p:cNvPr>
          <p:cNvPicPr>
            <a:picLocks noChangeAspect="1"/>
          </p:cNvPicPr>
          <p:nvPr/>
        </p:nvPicPr>
        <p:blipFill>
          <a:blip r:embed="rId3"/>
          <a:stretch>
            <a:fillRect/>
          </a:stretch>
        </p:blipFill>
        <p:spPr>
          <a:xfrm>
            <a:off x="258574" y="243564"/>
            <a:ext cx="11674852" cy="6370872"/>
          </a:xfrm>
          <a:prstGeom prst="rect">
            <a:avLst/>
          </a:prstGeom>
        </p:spPr>
      </p:pic>
      <p:pic>
        <p:nvPicPr>
          <p:cNvPr id="7" name="Рисунок 6">
            <a:extLst>
              <a:ext uri="{FF2B5EF4-FFF2-40B4-BE49-F238E27FC236}">
                <a16:creationId xmlns:a16="http://schemas.microsoft.com/office/drawing/2014/main" id="{E3B87146-CC7E-4081-8C10-A3A933307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83344">
            <a:off x="1038611" y="545299"/>
            <a:ext cx="3979944" cy="594277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Рисунок 7">
            <a:extLst>
              <a:ext uri="{FF2B5EF4-FFF2-40B4-BE49-F238E27FC236}">
                <a16:creationId xmlns:a16="http://schemas.microsoft.com/office/drawing/2014/main" id="{6ACDF119-DDF2-4D9E-817C-B998CDEC77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34222">
            <a:off x="5752459" y="1142592"/>
            <a:ext cx="5810250" cy="30861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03313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E71D502-615A-4BB3-962A-E05D9738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8017"/>
          </a:xfrm>
          <a:prstGeom prst="rect">
            <a:avLst/>
          </a:prstGeom>
        </p:spPr>
      </p:pic>
      <p:sp>
        <p:nvSpPr>
          <p:cNvPr id="5" name="Прямоугольник 4">
            <a:extLst>
              <a:ext uri="{FF2B5EF4-FFF2-40B4-BE49-F238E27FC236}">
                <a16:creationId xmlns:a16="http://schemas.microsoft.com/office/drawing/2014/main" id="{7D874752-DF7E-4BA3-9403-AE6482704369}"/>
              </a:ext>
            </a:extLst>
          </p:cNvPr>
          <p:cNvSpPr/>
          <p:nvPr/>
        </p:nvSpPr>
        <p:spPr>
          <a:xfrm>
            <a:off x="241040" y="237930"/>
            <a:ext cx="11664821" cy="6358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a:extLst>
              <a:ext uri="{FF2B5EF4-FFF2-40B4-BE49-F238E27FC236}">
                <a16:creationId xmlns:a16="http://schemas.microsoft.com/office/drawing/2014/main" id="{D1C3D88D-C2C5-4948-8CD5-118FB2E3C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955" y="335901"/>
            <a:ext cx="6052865" cy="34121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Рисунок 5">
            <a:extLst>
              <a:ext uri="{FF2B5EF4-FFF2-40B4-BE49-F238E27FC236}">
                <a16:creationId xmlns:a16="http://schemas.microsoft.com/office/drawing/2014/main" id="{9CCD2629-AB70-4AAB-8B5A-65D46B286F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4696" y="1481416"/>
            <a:ext cx="3030917" cy="53765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Рисунок 6">
            <a:extLst>
              <a:ext uri="{FF2B5EF4-FFF2-40B4-BE49-F238E27FC236}">
                <a16:creationId xmlns:a16="http://schemas.microsoft.com/office/drawing/2014/main" id="{5A3ED28C-1B23-4FDB-9A6D-BB4B221942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5613" y="193792"/>
            <a:ext cx="3030917" cy="53765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a:extLst>
              <a:ext uri="{FF2B5EF4-FFF2-40B4-BE49-F238E27FC236}">
                <a16:creationId xmlns:a16="http://schemas.microsoft.com/office/drawing/2014/main" id="{2B468D5C-85BC-4E19-97BC-3F5DCA385CCD}"/>
              </a:ext>
            </a:extLst>
          </p:cNvPr>
          <p:cNvSpPr txBox="1"/>
          <p:nvPr/>
        </p:nvSpPr>
        <p:spPr>
          <a:xfrm>
            <a:off x="332840" y="4000716"/>
            <a:ext cx="5593655" cy="1569660"/>
          </a:xfrm>
          <a:prstGeom prst="rect">
            <a:avLst/>
          </a:prstGeom>
          <a:noFill/>
        </p:spPr>
        <p:txBody>
          <a:bodyPr wrap="square" rtlCol="0">
            <a:spAutoFit/>
          </a:bodyPr>
          <a:lstStyle/>
          <a:p>
            <a:r>
              <a:rPr lang="ru-RU" sz="4800" dirty="0">
                <a:solidFill>
                  <a:srgbClr val="FFFF00"/>
                </a:solidFill>
                <a:latin typeface="Times New Roman" panose="02020603050405020304" pitchFamily="18" charset="0"/>
                <a:cs typeface="Times New Roman" panose="02020603050405020304" pitchFamily="18" charset="0"/>
              </a:rPr>
              <a:t>Дидактическая игра « Сервируем стол»</a:t>
            </a:r>
            <a:endParaRPr lang="ru-RU" sz="4800" dirty="0"/>
          </a:p>
        </p:txBody>
      </p:sp>
    </p:spTree>
    <p:extLst>
      <p:ext uri="{BB962C8B-B14F-4D97-AF65-F5344CB8AC3E}">
        <p14:creationId xmlns:p14="http://schemas.microsoft.com/office/powerpoint/2010/main" val="3414884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E71D502-615A-4BB3-962A-E05D9738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8017"/>
          </a:xfrm>
          <a:prstGeom prst="rect">
            <a:avLst/>
          </a:prstGeom>
        </p:spPr>
      </p:pic>
      <p:sp>
        <p:nvSpPr>
          <p:cNvPr id="5" name="Прямоугольник 4">
            <a:extLst>
              <a:ext uri="{FF2B5EF4-FFF2-40B4-BE49-F238E27FC236}">
                <a16:creationId xmlns:a16="http://schemas.microsoft.com/office/drawing/2014/main" id="{7D874752-DF7E-4BA3-9403-AE6482704369}"/>
              </a:ext>
            </a:extLst>
          </p:cNvPr>
          <p:cNvSpPr/>
          <p:nvPr/>
        </p:nvSpPr>
        <p:spPr>
          <a:xfrm>
            <a:off x="293739" y="249593"/>
            <a:ext cx="11664821" cy="6358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a:extLst>
              <a:ext uri="{FF2B5EF4-FFF2-40B4-BE49-F238E27FC236}">
                <a16:creationId xmlns:a16="http://schemas.microsoft.com/office/drawing/2014/main" id="{3E9077F7-9683-4358-B1EA-1E504D695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596" y="410548"/>
            <a:ext cx="5354472" cy="30184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Рисунок 5">
            <a:extLst>
              <a:ext uri="{FF2B5EF4-FFF2-40B4-BE49-F238E27FC236}">
                <a16:creationId xmlns:a16="http://schemas.microsoft.com/office/drawing/2014/main" id="{D9C94804-CD6A-4486-A3CF-F745144D25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6624" y="706813"/>
            <a:ext cx="3242410" cy="57517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Рисунок 6">
            <a:extLst>
              <a:ext uri="{FF2B5EF4-FFF2-40B4-BE49-F238E27FC236}">
                <a16:creationId xmlns:a16="http://schemas.microsoft.com/office/drawing/2014/main" id="{BDC91EE5-B305-47EC-A841-69A183522A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3915" y="410548"/>
            <a:ext cx="2704346" cy="47972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a:extLst>
              <a:ext uri="{FF2B5EF4-FFF2-40B4-BE49-F238E27FC236}">
                <a16:creationId xmlns:a16="http://schemas.microsoft.com/office/drawing/2014/main" id="{DB1306D5-9B57-47B0-99BC-97A2503ECACF}"/>
              </a:ext>
            </a:extLst>
          </p:cNvPr>
          <p:cNvSpPr txBox="1"/>
          <p:nvPr/>
        </p:nvSpPr>
        <p:spPr>
          <a:xfrm>
            <a:off x="361596" y="3607866"/>
            <a:ext cx="5354472" cy="2123658"/>
          </a:xfrm>
          <a:prstGeom prst="rect">
            <a:avLst/>
          </a:prstGeom>
          <a:ln>
            <a:noFill/>
          </a:ln>
          <a:effectLst>
            <a:glow rad="228600">
              <a:schemeClr val="accent1">
                <a:satMod val="175000"/>
                <a:alpha val="40000"/>
              </a:schemeClr>
            </a:glow>
            <a:outerShdw blurRad="107950" dist="12700" dir="5400000" algn="ctr">
              <a:srgbClr val="000000"/>
            </a:outerShdw>
          </a:effectLst>
          <a:scene3d>
            <a:camera prst="perspectiveRelaxedModerately"/>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sz="4400" dirty="0">
                <a:solidFill>
                  <a:srgbClr val="FFFF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Дидактическая игра «Готовим завтрак, обед, ужин»</a:t>
            </a:r>
            <a:endParaRPr lang="ru-RU" sz="44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082429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E71D502-615A-4BB3-962A-E05D9738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8017"/>
          </a:xfrm>
          <a:prstGeom prst="rect">
            <a:avLst/>
          </a:prstGeom>
        </p:spPr>
      </p:pic>
      <p:sp>
        <p:nvSpPr>
          <p:cNvPr id="5" name="Прямоугольник 4">
            <a:extLst>
              <a:ext uri="{FF2B5EF4-FFF2-40B4-BE49-F238E27FC236}">
                <a16:creationId xmlns:a16="http://schemas.microsoft.com/office/drawing/2014/main" id="{7D874752-DF7E-4BA3-9403-AE6482704369}"/>
              </a:ext>
            </a:extLst>
          </p:cNvPr>
          <p:cNvSpPr/>
          <p:nvPr/>
        </p:nvSpPr>
        <p:spPr>
          <a:xfrm>
            <a:off x="241040" y="237930"/>
            <a:ext cx="11664821" cy="6358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a:extLst>
              <a:ext uri="{FF2B5EF4-FFF2-40B4-BE49-F238E27FC236}">
                <a16:creationId xmlns:a16="http://schemas.microsoft.com/office/drawing/2014/main" id="{5CEA9E6F-2F76-4EFB-B4EF-EBD634FBC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88" y="794303"/>
            <a:ext cx="7725359" cy="5957458"/>
          </a:xfrm>
          <a:prstGeom prst="rect">
            <a:avLst/>
          </a:prstGeom>
        </p:spPr>
      </p:pic>
      <p:sp>
        <p:nvSpPr>
          <p:cNvPr id="2" name="Прямоугольник 1">
            <a:extLst>
              <a:ext uri="{FF2B5EF4-FFF2-40B4-BE49-F238E27FC236}">
                <a16:creationId xmlns:a16="http://schemas.microsoft.com/office/drawing/2014/main" id="{BC9AD0D2-5466-495F-B990-45D9BE127AE4}"/>
              </a:ext>
            </a:extLst>
          </p:cNvPr>
          <p:cNvSpPr/>
          <p:nvPr/>
        </p:nvSpPr>
        <p:spPr>
          <a:xfrm>
            <a:off x="2612571" y="2640563"/>
            <a:ext cx="3704253" cy="1200329"/>
          </a:xfrm>
          <a:prstGeom prst="rect">
            <a:avLst/>
          </a:prstGeom>
        </p:spPr>
        <p:txBody>
          <a:bodyPr wrap="square">
            <a:spAutoFit/>
          </a:bodyPr>
          <a:lstStyle/>
          <a:p>
            <a:pPr algn="ctr"/>
            <a:r>
              <a:rPr lang="ru-RU" sz="3600" b="1" dirty="0">
                <a:solidFill>
                  <a:srgbClr val="C00000"/>
                </a:solidFill>
                <a:latin typeface="Times New Roman" panose="02020603050405020304" pitchFamily="18" charset="0"/>
                <a:cs typeface="Times New Roman" panose="02020603050405020304" pitchFamily="18" charset="0"/>
              </a:rPr>
              <a:t>Речевая игра </a:t>
            </a:r>
          </a:p>
          <a:p>
            <a:pPr algn="ctr"/>
            <a:r>
              <a:rPr lang="ru-RU" sz="3600" b="1" dirty="0">
                <a:solidFill>
                  <a:srgbClr val="C00000"/>
                </a:solidFill>
                <a:latin typeface="Times New Roman" panose="02020603050405020304" pitchFamily="18" charset="0"/>
                <a:cs typeface="Times New Roman" panose="02020603050405020304" pitchFamily="18" charset="0"/>
              </a:rPr>
              <a:t>«Приготовь суп»</a:t>
            </a:r>
          </a:p>
        </p:txBody>
      </p:sp>
      <p:sp>
        <p:nvSpPr>
          <p:cNvPr id="6" name="TextBox 5">
            <a:extLst>
              <a:ext uri="{FF2B5EF4-FFF2-40B4-BE49-F238E27FC236}">
                <a16:creationId xmlns:a16="http://schemas.microsoft.com/office/drawing/2014/main" id="{7AD3883F-2CA8-4561-BC6C-295DF260B204}"/>
              </a:ext>
            </a:extLst>
          </p:cNvPr>
          <p:cNvSpPr txBox="1"/>
          <p:nvPr/>
        </p:nvSpPr>
        <p:spPr>
          <a:xfrm>
            <a:off x="7828384" y="587829"/>
            <a:ext cx="3906028" cy="5632311"/>
          </a:xfrm>
          <a:prstGeom prst="rect">
            <a:avLst/>
          </a:prstGeom>
          <a:noFill/>
        </p:spPr>
        <p:txBody>
          <a:bodyPr wrap="square" rtlCol="0">
            <a:spAutoFit/>
          </a:bodyPr>
          <a:lstStyle/>
          <a:p>
            <a:pPr fontAlgn="base"/>
            <a:r>
              <a:rPr lang="ru-RU" sz="2000" b="1" dirty="0">
                <a:latin typeface="Times New Roman" panose="02020603050405020304" pitchFamily="18" charset="0"/>
                <a:cs typeface="Times New Roman" panose="02020603050405020304" pitchFamily="18" charset="0"/>
              </a:rPr>
              <a:t>Задачи:</a:t>
            </a:r>
            <a:endParaRPr lang="ru-RU" sz="2000" dirty="0">
              <a:latin typeface="Times New Roman" panose="02020603050405020304" pitchFamily="18" charset="0"/>
              <a:cs typeface="Times New Roman" panose="02020603050405020304" pitchFamily="18" charset="0"/>
            </a:endParaRPr>
          </a:p>
          <a:p>
            <a:pPr fontAlgn="base"/>
            <a:r>
              <a:rPr lang="ru-RU" sz="2000" dirty="0">
                <a:latin typeface="Times New Roman" panose="02020603050405020304" pitchFamily="18" charset="0"/>
                <a:cs typeface="Times New Roman" panose="02020603050405020304" pitchFamily="18" charset="0"/>
              </a:rPr>
              <a:t>Учить согласовывать в речи существительные с прилагательными.</a:t>
            </a:r>
          </a:p>
          <a:p>
            <a:pPr fontAlgn="base"/>
            <a:r>
              <a:rPr lang="ru-RU" sz="2000" dirty="0">
                <a:latin typeface="Times New Roman" panose="02020603050405020304" pitchFamily="18" charset="0"/>
                <a:cs typeface="Times New Roman" panose="02020603050405020304" pitchFamily="18" charset="0"/>
              </a:rPr>
              <a:t>Обогащать словарный запас, развивать устную речь, мелкую моторику рук, память, мышление, внимание.</a:t>
            </a:r>
          </a:p>
          <a:p>
            <a:pPr fontAlgn="base"/>
            <a:r>
              <a:rPr lang="ru-RU" sz="2000" b="1" dirty="0">
                <a:latin typeface="Times New Roman" panose="02020603050405020304" pitchFamily="18" charset="0"/>
                <a:cs typeface="Times New Roman" panose="02020603050405020304" pitchFamily="18" charset="0"/>
              </a:rPr>
              <a:t>Оборудование:</a:t>
            </a:r>
            <a:r>
              <a:rPr lang="ru-RU" sz="2000" dirty="0">
                <a:latin typeface="Times New Roman" panose="02020603050405020304" pitchFamily="18" charset="0"/>
                <a:cs typeface="Times New Roman" panose="02020603050405020304" pitchFamily="18" charset="0"/>
              </a:rPr>
              <a:t> макеты кастрюль «Борщ» и «Компот», картинки овощей и фруктов.</a:t>
            </a:r>
          </a:p>
          <a:p>
            <a:r>
              <a:rPr lang="ru-RU" sz="2000" b="1" dirty="0">
                <a:latin typeface="Times New Roman" panose="02020603050405020304" pitchFamily="18" charset="0"/>
                <a:cs typeface="Times New Roman" panose="02020603050405020304" pitchFamily="18" charset="0"/>
              </a:rPr>
              <a:t>Ход игры:</a:t>
            </a:r>
          </a:p>
          <a:p>
            <a:r>
              <a:rPr lang="ru-RU" sz="2000" dirty="0">
                <a:latin typeface="Times New Roman" panose="02020603050405020304" pitchFamily="18" charset="0"/>
                <a:cs typeface="Times New Roman" panose="02020603050405020304" pitchFamily="18" charset="0"/>
              </a:rPr>
              <a:t> Выкладываются карточки  перед ребенком. Ребенок должен назвать, из чего приготовлен суп.</a:t>
            </a:r>
          </a:p>
          <a:p>
            <a:r>
              <a:rPr lang="ru-RU" sz="2000" dirty="0">
                <a:latin typeface="Times New Roman" panose="02020603050405020304" pitchFamily="18" charset="0"/>
                <a:cs typeface="Times New Roman" panose="02020603050405020304" pitchFamily="18" charset="0"/>
              </a:rPr>
              <a:t>Затем предлагается ребенку самому придумать и приготовить суп.</a:t>
            </a:r>
          </a:p>
        </p:txBody>
      </p:sp>
    </p:spTree>
    <p:extLst>
      <p:ext uri="{BB962C8B-B14F-4D97-AF65-F5344CB8AC3E}">
        <p14:creationId xmlns:p14="http://schemas.microsoft.com/office/powerpoint/2010/main" val="4232534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E71D502-615A-4BB3-962A-E05D9738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8017"/>
          </a:xfrm>
          <a:prstGeom prst="rect">
            <a:avLst/>
          </a:prstGeom>
        </p:spPr>
      </p:pic>
      <p:sp>
        <p:nvSpPr>
          <p:cNvPr id="5" name="Прямоугольник 4">
            <a:extLst>
              <a:ext uri="{FF2B5EF4-FFF2-40B4-BE49-F238E27FC236}">
                <a16:creationId xmlns:a16="http://schemas.microsoft.com/office/drawing/2014/main" id="{7D874752-DF7E-4BA3-9403-AE6482704369}"/>
              </a:ext>
            </a:extLst>
          </p:cNvPr>
          <p:cNvSpPr/>
          <p:nvPr/>
        </p:nvSpPr>
        <p:spPr>
          <a:xfrm>
            <a:off x="362338" y="369095"/>
            <a:ext cx="11664821" cy="6358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a:extLst>
              <a:ext uri="{FF2B5EF4-FFF2-40B4-BE49-F238E27FC236}">
                <a16:creationId xmlns:a16="http://schemas.microsoft.com/office/drawing/2014/main" id="{7AA1794A-B315-4849-ABFE-D309FB224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93620">
            <a:off x="5936151" y="1906312"/>
            <a:ext cx="5826198" cy="32843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Рисунок 5">
            <a:extLst>
              <a:ext uri="{FF2B5EF4-FFF2-40B4-BE49-F238E27FC236}">
                <a16:creationId xmlns:a16="http://schemas.microsoft.com/office/drawing/2014/main" id="{4019D9D4-8C02-4E37-8F7D-D0E183FC1C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05535">
            <a:off x="1530221" y="622288"/>
            <a:ext cx="3993502" cy="58524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947360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E71D502-615A-4BB3-962A-E05D9738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8017"/>
          </a:xfrm>
          <a:prstGeom prst="rect">
            <a:avLst/>
          </a:prstGeom>
        </p:spPr>
      </p:pic>
      <p:sp>
        <p:nvSpPr>
          <p:cNvPr id="5" name="Прямоугольник 4">
            <a:extLst>
              <a:ext uri="{FF2B5EF4-FFF2-40B4-BE49-F238E27FC236}">
                <a16:creationId xmlns:a16="http://schemas.microsoft.com/office/drawing/2014/main" id="{7D874752-DF7E-4BA3-9403-AE6482704369}"/>
              </a:ext>
            </a:extLst>
          </p:cNvPr>
          <p:cNvSpPr/>
          <p:nvPr/>
        </p:nvSpPr>
        <p:spPr>
          <a:xfrm>
            <a:off x="241040" y="237930"/>
            <a:ext cx="11664821" cy="6358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a:extLst>
              <a:ext uri="{FF2B5EF4-FFF2-40B4-BE49-F238E27FC236}">
                <a16:creationId xmlns:a16="http://schemas.microsoft.com/office/drawing/2014/main" id="{09F257A8-CAA1-425F-8420-9377E1B61B4F}"/>
              </a:ext>
            </a:extLst>
          </p:cNvPr>
          <p:cNvSpPr/>
          <p:nvPr/>
        </p:nvSpPr>
        <p:spPr>
          <a:xfrm>
            <a:off x="4830405" y="318058"/>
            <a:ext cx="7075456" cy="5878532"/>
          </a:xfrm>
          <a:prstGeom prst="rect">
            <a:avLst/>
          </a:prstGeom>
        </p:spPr>
        <p:txBody>
          <a:bodyPr wrap="square">
            <a:spAutoFit/>
          </a:bodyPr>
          <a:lstStyle/>
          <a:p>
            <a:pPr algn="ctr"/>
            <a:r>
              <a:rPr lang="ru-RU" sz="4000" b="1" i="1" dirty="0">
                <a:solidFill>
                  <a:srgbClr val="C00000"/>
                </a:solidFill>
                <a:latin typeface="Times New Roman" panose="02020603050405020304" pitchFamily="18" charset="0"/>
                <a:cs typeface="Times New Roman" panose="02020603050405020304" pitchFamily="18" charset="0"/>
              </a:rPr>
              <a:t>Речевая игра </a:t>
            </a:r>
          </a:p>
          <a:p>
            <a:pPr algn="ctr"/>
            <a:r>
              <a:rPr lang="ru-RU" sz="4000" b="1" i="1" dirty="0">
                <a:solidFill>
                  <a:srgbClr val="C00000"/>
                </a:solidFill>
                <a:latin typeface="Times New Roman" panose="02020603050405020304" pitchFamily="18" charset="0"/>
                <a:cs typeface="Times New Roman" panose="02020603050405020304" pitchFamily="18" charset="0"/>
              </a:rPr>
              <a:t>«Приготовь варенье, сок, пирог»</a:t>
            </a:r>
          </a:p>
          <a:p>
            <a:r>
              <a:rPr lang="ru-RU" sz="1600" b="1" dirty="0">
                <a:latin typeface="Times New Roman" panose="02020603050405020304" pitchFamily="18" charset="0"/>
                <a:cs typeface="Times New Roman" panose="02020603050405020304" pitchFamily="18" charset="0"/>
              </a:rPr>
              <a:t>Цель </a:t>
            </a:r>
            <a:r>
              <a:rPr lang="ru-RU" sz="1600" dirty="0">
                <a:latin typeface="Times New Roman" panose="02020603050405020304" pitchFamily="18" charset="0"/>
                <a:cs typeface="Times New Roman" panose="02020603050405020304" pitchFamily="18" charset="0"/>
              </a:rPr>
              <a:t>:Формировать умения заканчивать высказывание, начатое взрослым, подбирать подходящее слово, согласовывать его с другими словами в предложении; </a:t>
            </a:r>
          </a:p>
          <a:p>
            <a:r>
              <a:rPr lang="ru-RU" sz="1600" dirty="0">
                <a:latin typeface="Times New Roman" panose="02020603050405020304" pitchFamily="18" charset="0"/>
                <a:cs typeface="Times New Roman" panose="02020603050405020304" pitchFamily="18" charset="0"/>
              </a:rPr>
              <a:t>умение подбирать прилагательные и согласовывать их с существительными в роде, числе, падеже;</a:t>
            </a:r>
          </a:p>
          <a:p>
            <a:r>
              <a:rPr lang="ru-RU" sz="1600" dirty="0">
                <a:latin typeface="Times New Roman" panose="02020603050405020304" pitchFamily="18" charset="0"/>
                <a:cs typeface="Times New Roman" panose="02020603050405020304" pitchFamily="18" charset="0"/>
              </a:rPr>
              <a:t>развивать речь детей и активизировать в их речи прилагательные. </a:t>
            </a:r>
          </a:p>
          <a:p>
            <a:r>
              <a:rPr lang="ru-RU" sz="1600" b="1" dirty="0">
                <a:latin typeface="Times New Roman" panose="02020603050405020304" pitchFamily="18" charset="0"/>
                <a:cs typeface="Times New Roman" panose="02020603050405020304" pitchFamily="18" charset="0"/>
              </a:rPr>
              <a:t>Оборудование: </a:t>
            </a:r>
            <a:r>
              <a:rPr lang="ru-RU" sz="1600" dirty="0">
                <a:latin typeface="Times New Roman" panose="02020603050405020304" pitchFamily="18" charset="0"/>
                <a:cs typeface="Times New Roman" panose="02020603050405020304" pitchFamily="18" charset="0"/>
              </a:rPr>
              <a:t>Игра состоит из картинок (банки для варенья, стаканы для сока и пирог )и разрезных картинок с изображением фруктов и ягод.</a:t>
            </a:r>
          </a:p>
          <a:p>
            <a:r>
              <a:rPr lang="ru-RU" sz="1600" b="1" dirty="0">
                <a:latin typeface="Times New Roman" panose="02020603050405020304" pitchFamily="18" charset="0"/>
                <a:cs typeface="Times New Roman" panose="02020603050405020304" pitchFamily="18" charset="0"/>
              </a:rPr>
              <a:t>Описание игры.</a:t>
            </a:r>
          </a:p>
          <a:p>
            <a:r>
              <a:rPr lang="ru-RU" sz="1600" dirty="0">
                <a:latin typeface="Times New Roman" panose="02020603050405020304" pitchFamily="18" charset="0"/>
                <a:cs typeface="Times New Roman" panose="02020603050405020304" pitchFamily="18" charset="0"/>
              </a:rPr>
              <a:t>Детям предлагаются задания: </a:t>
            </a:r>
          </a:p>
          <a:p>
            <a:r>
              <a:rPr lang="ru-RU" sz="1600" dirty="0">
                <a:latin typeface="Times New Roman" panose="02020603050405020304" pitchFamily="18" charset="0"/>
                <a:cs typeface="Times New Roman" panose="02020603050405020304" pitchFamily="18" charset="0"/>
              </a:rPr>
              <a:t>"Какое это варенье?",</a:t>
            </a:r>
          </a:p>
          <a:p>
            <a:r>
              <a:rPr lang="ru-RU" sz="1600" dirty="0">
                <a:latin typeface="Times New Roman" panose="02020603050405020304" pitchFamily="18" charset="0"/>
                <a:cs typeface="Times New Roman" panose="02020603050405020304" pitchFamily="18" charset="0"/>
              </a:rPr>
              <a:t>"Из чего этот сок?«</a:t>
            </a:r>
          </a:p>
          <a:p>
            <a:r>
              <a:rPr lang="ru-RU" sz="1600" dirty="0">
                <a:latin typeface="Times New Roman" panose="02020603050405020304" pitchFamily="18" charset="0"/>
                <a:cs typeface="Times New Roman" panose="02020603050405020304" pitchFamily="18" charset="0"/>
              </a:rPr>
              <a:t>Ребенок должен правильно ответить на вопрос педагога (клубничное варенье, гранатовый сок и т. д.)Очень хорошая игра для правильного употребления прилагательных в речи и соотнесении их с существительными к которым они относятся. </a:t>
            </a:r>
            <a:endParaRPr lang="ru-RU" sz="4000" dirty="0"/>
          </a:p>
        </p:txBody>
      </p:sp>
      <p:pic>
        <p:nvPicPr>
          <p:cNvPr id="7" name="Рисунок 6">
            <a:extLst>
              <a:ext uri="{FF2B5EF4-FFF2-40B4-BE49-F238E27FC236}">
                <a16:creationId xmlns:a16="http://schemas.microsoft.com/office/drawing/2014/main" id="{A14E6AB9-EA25-4B42-8048-87F866C965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05" y="228042"/>
            <a:ext cx="4445000" cy="63119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848450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E71D502-615A-4BB3-962A-E05D9738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8017"/>
          </a:xfrm>
          <a:prstGeom prst="rect">
            <a:avLst/>
          </a:prstGeom>
        </p:spPr>
      </p:pic>
      <p:sp>
        <p:nvSpPr>
          <p:cNvPr id="5" name="Прямоугольник 4">
            <a:extLst>
              <a:ext uri="{FF2B5EF4-FFF2-40B4-BE49-F238E27FC236}">
                <a16:creationId xmlns:a16="http://schemas.microsoft.com/office/drawing/2014/main" id="{7D874752-DF7E-4BA3-9403-AE6482704369}"/>
              </a:ext>
            </a:extLst>
          </p:cNvPr>
          <p:cNvSpPr/>
          <p:nvPr/>
        </p:nvSpPr>
        <p:spPr>
          <a:xfrm>
            <a:off x="241040" y="237930"/>
            <a:ext cx="11664821" cy="6358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a:extLst>
              <a:ext uri="{FF2B5EF4-FFF2-40B4-BE49-F238E27FC236}">
                <a16:creationId xmlns:a16="http://schemas.microsoft.com/office/drawing/2014/main" id="{9613B6A1-8C81-4C23-9128-64500BA0D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526" y="1254967"/>
            <a:ext cx="5279990" cy="29764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Рисунок 5">
            <a:extLst>
              <a:ext uri="{FF2B5EF4-FFF2-40B4-BE49-F238E27FC236}">
                <a16:creationId xmlns:a16="http://schemas.microsoft.com/office/drawing/2014/main" id="{1B84E941-A34E-45BA-B8E4-72EDB8E7A1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9556" y="1045027"/>
            <a:ext cx="5417976" cy="3054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Рисунок 6">
            <a:extLst>
              <a:ext uri="{FF2B5EF4-FFF2-40B4-BE49-F238E27FC236}">
                <a16:creationId xmlns:a16="http://schemas.microsoft.com/office/drawing/2014/main" id="{551CCB11-9CCC-4260-8B48-AFC115AFA1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7847" y="3729913"/>
            <a:ext cx="5279990" cy="29764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a:extLst>
              <a:ext uri="{FF2B5EF4-FFF2-40B4-BE49-F238E27FC236}">
                <a16:creationId xmlns:a16="http://schemas.microsoft.com/office/drawing/2014/main" id="{B5A558DA-3D8E-43CC-8A3F-56BD8D49FBBB}"/>
              </a:ext>
            </a:extLst>
          </p:cNvPr>
          <p:cNvSpPr txBox="1"/>
          <p:nvPr/>
        </p:nvSpPr>
        <p:spPr>
          <a:xfrm>
            <a:off x="438539" y="382554"/>
            <a:ext cx="5066522" cy="461665"/>
          </a:xfrm>
          <a:prstGeom prst="rect">
            <a:avLst/>
          </a:prstGeom>
          <a:noFill/>
        </p:spPr>
        <p:txBody>
          <a:bodyPr wrap="square" rtlCol="0">
            <a:spAutoFit/>
          </a:bodyPr>
          <a:lstStyle/>
          <a:p>
            <a:r>
              <a:rPr lang="ru-RU" sz="2400" b="1" i="1" dirty="0">
                <a:solidFill>
                  <a:srgbClr val="C00000"/>
                </a:solidFill>
                <a:latin typeface="Times New Roman" panose="02020603050405020304" pitchFamily="18" charset="0"/>
                <a:cs typeface="Times New Roman" panose="02020603050405020304" pitchFamily="18" charset="0"/>
              </a:rPr>
              <a:t>Речевая игра « Вкусное варенье»</a:t>
            </a:r>
          </a:p>
        </p:txBody>
      </p:sp>
      <p:sp>
        <p:nvSpPr>
          <p:cNvPr id="8" name="TextBox 7">
            <a:extLst>
              <a:ext uri="{FF2B5EF4-FFF2-40B4-BE49-F238E27FC236}">
                <a16:creationId xmlns:a16="http://schemas.microsoft.com/office/drawing/2014/main" id="{F46EE237-F45E-4C4E-8522-71217E2F98CF}"/>
              </a:ext>
            </a:extLst>
          </p:cNvPr>
          <p:cNvSpPr txBox="1"/>
          <p:nvPr/>
        </p:nvSpPr>
        <p:spPr>
          <a:xfrm>
            <a:off x="6096000" y="382554"/>
            <a:ext cx="5567474" cy="523220"/>
          </a:xfrm>
          <a:prstGeom prst="rect">
            <a:avLst/>
          </a:prstGeom>
          <a:noFill/>
        </p:spPr>
        <p:txBody>
          <a:bodyPr wrap="square" rtlCol="0">
            <a:spAutoFit/>
          </a:bodyPr>
          <a:lstStyle/>
          <a:p>
            <a:r>
              <a:rPr lang="ru-RU" sz="2800" b="1" i="1" dirty="0">
                <a:solidFill>
                  <a:srgbClr val="C00000"/>
                </a:solidFill>
                <a:latin typeface="Times New Roman" panose="02020603050405020304" pitchFamily="18" charset="0"/>
                <a:cs typeface="Times New Roman" panose="02020603050405020304" pitchFamily="18" charset="0"/>
              </a:rPr>
              <a:t>Речевая игра « Приготовим сок»</a:t>
            </a:r>
          </a:p>
        </p:txBody>
      </p:sp>
      <p:sp>
        <p:nvSpPr>
          <p:cNvPr id="9" name="TextBox 8">
            <a:extLst>
              <a:ext uri="{FF2B5EF4-FFF2-40B4-BE49-F238E27FC236}">
                <a16:creationId xmlns:a16="http://schemas.microsoft.com/office/drawing/2014/main" id="{1A80A69E-4C5E-40C9-9064-DAB67C3A1945}"/>
              </a:ext>
            </a:extLst>
          </p:cNvPr>
          <p:cNvSpPr txBox="1"/>
          <p:nvPr/>
        </p:nvSpPr>
        <p:spPr>
          <a:xfrm>
            <a:off x="286139" y="4702629"/>
            <a:ext cx="4301707" cy="954107"/>
          </a:xfrm>
          <a:prstGeom prst="rect">
            <a:avLst/>
          </a:prstGeom>
          <a:noFill/>
        </p:spPr>
        <p:txBody>
          <a:bodyPr wrap="square" rtlCol="0">
            <a:spAutoFit/>
          </a:bodyPr>
          <a:lstStyle/>
          <a:p>
            <a:r>
              <a:rPr lang="ru-RU" sz="2800" b="1" i="1" dirty="0">
                <a:solidFill>
                  <a:srgbClr val="C00000"/>
                </a:solidFill>
                <a:latin typeface="Times New Roman" panose="02020603050405020304" pitchFamily="18" charset="0"/>
                <a:cs typeface="Times New Roman" panose="02020603050405020304" pitchFamily="18" charset="0"/>
              </a:rPr>
              <a:t>Речевая игра </a:t>
            </a:r>
          </a:p>
          <a:p>
            <a:r>
              <a:rPr lang="ru-RU" sz="2800" b="1" i="1" dirty="0">
                <a:solidFill>
                  <a:srgbClr val="C00000"/>
                </a:solidFill>
                <a:latin typeface="Times New Roman" panose="02020603050405020304" pitchFamily="18" charset="0"/>
                <a:cs typeface="Times New Roman" panose="02020603050405020304" pitchFamily="18" charset="0"/>
              </a:rPr>
              <a:t>« Начинка для пирога»</a:t>
            </a:r>
          </a:p>
        </p:txBody>
      </p:sp>
    </p:spTree>
    <p:extLst>
      <p:ext uri="{BB962C8B-B14F-4D97-AF65-F5344CB8AC3E}">
        <p14:creationId xmlns:p14="http://schemas.microsoft.com/office/powerpoint/2010/main" val="3254659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E71D502-615A-4BB3-962A-E05D9738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8017"/>
          </a:xfrm>
          <a:prstGeom prst="rect">
            <a:avLst/>
          </a:prstGeom>
        </p:spPr>
      </p:pic>
      <p:sp>
        <p:nvSpPr>
          <p:cNvPr id="5" name="Прямоугольник 4">
            <a:extLst>
              <a:ext uri="{FF2B5EF4-FFF2-40B4-BE49-F238E27FC236}">
                <a16:creationId xmlns:a16="http://schemas.microsoft.com/office/drawing/2014/main" id="{7D874752-DF7E-4BA3-9403-AE6482704369}"/>
              </a:ext>
            </a:extLst>
          </p:cNvPr>
          <p:cNvSpPr/>
          <p:nvPr/>
        </p:nvSpPr>
        <p:spPr>
          <a:xfrm>
            <a:off x="241040" y="197986"/>
            <a:ext cx="11664821" cy="6358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a:extLst>
              <a:ext uri="{FF2B5EF4-FFF2-40B4-BE49-F238E27FC236}">
                <a16:creationId xmlns:a16="http://schemas.microsoft.com/office/drawing/2014/main" id="{527E3C34-86A0-4D72-9DEF-F0140B76FC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597" y="401174"/>
            <a:ext cx="3040248" cy="53931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Рисунок 5">
            <a:extLst>
              <a:ext uri="{FF2B5EF4-FFF2-40B4-BE49-F238E27FC236}">
                <a16:creationId xmlns:a16="http://schemas.microsoft.com/office/drawing/2014/main" id="{FB1E6948-04B6-4FDD-AB89-59BC7251CF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6247" y="319909"/>
            <a:ext cx="6284911" cy="35429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Рисунок 6">
            <a:extLst>
              <a:ext uri="{FF2B5EF4-FFF2-40B4-BE49-F238E27FC236}">
                <a16:creationId xmlns:a16="http://schemas.microsoft.com/office/drawing/2014/main" id="{15ACA799-A808-4D0A-A3A5-CE97636762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2591" y="3830065"/>
            <a:ext cx="5053270" cy="284865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a:extLst>
              <a:ext uri="{FF2B5EF4-FFF2-40B4-BE49-F238E27FC236}">
                <a16:creationId xmlns:a16="http://schemas.microsoft.com/office/drawing/2014/main" id="{5F1BFE95-DF01-468D-87E2-CFD9FE897EDF}"/>
              </a:ext>
            </a:extLst>
          </p:cNvPr>
          <p:cNvSpPr txBox="1"/>
          <p:nvPr/>
        </p:nvSpPr>
        <p:spPr>
          <a:xfrm>
            <a:off x="3448846" y="3862873"/>
            <a:ext cx="3297188" cy="2554545"/>
          </a:xfrm>
          <a:prstGeom prst="rect">
            <a:avLst/>
          </a:prstGeom>
          <a:noFill/>
        </p:spPr>
        <p:txBody>
          <a:bodyPr wrap="square" rtlCol="0">
            <a:spAutoFit/>
          </a:bodyPr>
          <a:lstStyle/>
          <a:p>
            <a:r>
              <a:rPr lang="ru-RU" sz="4000" b="1" i="1" dirty="0">
                <a:solidFill>
                  <a:srgbClr val="FFFF00"/>
                </a:solidFill>
                <a:latin typeface="Times New Roman" panose="02020603050405020304" pitchFamily="18" charset="0"/>
                <a:cs typeface="Times New Roman" panose="02020603050405020304" pitchFamily="18" charset="0"/>
              </a:rPr>
              <a:t>Речевая  игра </a:t>
            </a:r>
          </a:p>
          <a:p>
            <a:pPr algn="ctr"/>
            <a:r>
              <a:rPr lang="ru-RU" sz="4000" b="1" i="1" dirty="0">
                <a:solidFill>
                  <a:srgbClr val="FFFF00"/>
                </a:solidFill>
                <a:latin typeface="Times New Roman" panose="02020603050405020304" pitchFamily="18" charset="0"/>
                <a:cs typeface="Times New Roman" panose="02020603050405020304" pitchFamily="18" charset="0"/>
              </a:rPr>
              <a:t>« Приготовь сок, варенье, пирог»</a:t>
            </a:r>
            <a:endParaRPr lang="ru-RU" sz="4000" b="1" i="1" dirty="0"/>
          </a:p>
        </p:txBody>
      </p:sp>
    </p:spTree>
    <p:extLst>
      <p:ext uri="{BB962C8B-B14F-4D97-AF65-F5344CB8AC3E}">
        <p14:creationId xmlns:p14="http://schemas.microsoft.com/office/powerpoint/2010/main" val="2098949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E71D502-615A-4BB3-962A-E05D9738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8017"/>
          </a:xfrm>
          <a:prstGeom prst="rect">
            <a:avLst/>
          </a:prstGeom>
        </p:spPr>
      </p:pic>
      <p:sp>
        <p:nvSpPr>
          <p:cNvPr id="5" name="Прямоугольник 4">
            <a:extLst>
              <a:ext uri="{FF2B5EF4-FFF2-40B4-BE49-F238E27FC236}">
                <a16:creationId xmlns:a16="http://schemas.microsoft.com/office/drawing/2014/main" id="{7D874752-DF7E-4BA3-9403-AE6482704369}"/>
              </a:ext>
            </a:extLst>
          </p:cNvPr>
          <p:cNvSpPr/>
          <p:nvPr/>
        </p:nvSpPr>
        <p:spPr>
          <a:xfrm>
            <a:off x="194387" y="249592"/>
            <a:ext cx="11664821" cy="6358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a:extLst>
              <a:ext uri="{FF2B5EF4-FFF2-40B4-BE49-F238E27FC236}">
                <a16:creationId xmlns:a16="http://schemas.microsoft.com/office/drawing/2014/main" id="{D19DDDC6-E6EF-4437-A2F3-9A1A6E5E7E4A}"/>
              </a:ext>
            </a:extLst>
          </p:cNvPr>
          <p:cNvSpPr txBox="1"/>
          <p:nvPr/>
        </p:nvSpPr>
        <p:spPr>
          <a:xfrm>
            <a:off x="4525347" y="249592"/>
            <a:ext cx="7229597" cy="1938992"/>
          </a:xfrm>
          <a:prstGeom prst="rect">
            <a:avLst/>
          </a:prstGeom>
          <a:noFill/>
        </p:spPr>
        <p:txBody>
          <a:bodyPr wrap="square" rtlCol="0">
            <a:spAutoFit/>
          </a:bodyPr>
          <a:lstStyle/>
          <a:p>
            <a:pPr algn="ctr"/>
            <a:r>
              <a:rPr lang="ru-RU" sz="4000" b="1" dirty="0">
                <a:solidFill>
                  <a:srgbClr val="FFFF00"/>
                </a:solidFill>
                <a:latin typeface="Times New Roman" panose="02020603050405020304" pitchFamily="18" charset="0"/>
                <a:cs typeface="Times New Roman" panose="02020603050405020304" pitchFamily="18" charset="0"/>
              </a:rPr>
              <a:t>Дидактическая игра </a:t>
            </a:r>
          </a:p>
          <a:p>
            <a:pPr algn="ctr"/>
            <a:r>
              <a:rPr lang="ru-RU" sz="4000" b="1" dirty="0">
                <a:solidFill>
                  <a:srgbClr val="FFFF00"/>
                </a:solidFill>
                <a:latin typeface="Times New Roman" panose="02020603050405020304" pitchFamily="18" charset="0"/>
                <a:cs typeface="Times New Roman" panose="02020603050405020304" pitchFamily="18" charset="0"/>
              </a:rPr>
              <a:t>« Дерево полезных продуктов»</a:t>
            </a:r>
          </a:p>
        </p:txBody>
      </p:sp>
      <p:pic>
        <p:nvPicPr>
          <p:cNvPr id="9" name="Рисунок 8">
            <a:extLst>
              <a:ext uri="{FF2B5EF4-FFF2-40B4-BE49-F238E27FC236}">
                <a16:creationId xmlns:a16="http://schemas.microsoft.com/office/drawing/2014/main" id="{9FB69951-6200-49AF-AD53-6859AA3BAC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216" y="269166"/>
            <a:ext cx="3613302" cy="640968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TextBox 9">
            <a:extLst>
              <a:ext uri="{FF2B5EF4-FFF2-40B4-BE49-F238E27FC236}">
                <a16:creationId xmlns:a16="http://schemas.microsoft.com/office/drawing/2014/main" id="{A55C67B2-F81B-4F87-9429-E3154051A1A8}"/>
              </a:ext>
            </a:extLst>
          </p:cNvPr>
          <p:cNvSpPr txBox="1"/>
          <p:nvPr/>
        </p:nvSpPr>
        <p:spPr>
          <a:xfrm>
            <a:off x="4349693" y="2188584"/>
            <a:ext cx="7509515" cy="2862322"/>
          </a:xfrm>
          <a:prstGeom prst="rect">
            <a:avLst/>
          </a:prstGeom>
          <a:noFill/>
        </p:spPr>
        <p:txBody>
          <a:bodyPr wrap="square" rtlCol="0">
            <a:spAutoFit/>
          </a:bodyPr>
          <a:lstStyle/>
          <a:p>
            <a:r>
              <a:rPr lang="ru-RU" b="1" dirty="0">
                <a:latin typeface="Times New Roman" panose="02020603050405020304" pitchFamily="18" charset="0"/>
                <a:cs typeface="Times New Roman" panose="02020603050405020304" pitchFamily="18" charset="0"/>
              </a:rPr>
              <a:t>Цель:</a:t>
            </a:r>
            <a:r>
              <a:rPr lang="ru-RU" dirty="0">
                <a:latin typeface="Times New Roman" panose="02020603050405020304" pitchFamily="18" charset="0"/>
                <a:cs typeface="Times New Roman" panose="02020603050405020304" pitchFamily="18" charset="0"/>
              </a:rPr>
              <a:t> уточнить знания детей о полезных  продуктах, их значении для здоровья и хорошего настроения.</a:t>
            </a:r>
          </a:p>
          <a:p>
            <a:r>
              <a:rPr lang="ru-RU" b="1" dirty="0">
                <a:latin typeface="Times New Roman" panose="02020603050405020304" pitchFamily="18" charset="0"/>
                <a:cs typeface="Times New Roman" panose="02020603050405020304" pitchFamily="18" charset="0"/>
              </a:rPr>
              <a:t>Задачи:</a:t>
            </a:r>
          </a:p>
          <a:p>
            <a:r>
              <a:rPr lang="ru-RU" dirty="0">
                <a:latin typeface="Times New Roman" panose="02020603050405020304" pitchFamily="18" charset="0"/>
                <a:cs typeface="Times New Roman" panose="02020603050405020304" pitchFamily="18" charset="0"/>
              </a:rPr>
              <a:t>Дать представление о том, какие продукты полезные, а какие приносят вред;</a:t>
            </a:r>
          </a:p>
          <a:p>
            <a:r>
              <a:rPr lang="ru-RU" dirty="0">
                <a:latin typeface="Times New Roman" panose="02020603050405020304" pitchFamily="18" charset="0"/>
                <a:cs typeface="Times New Roman" panose="02020603050405020304" pitchFamily="18" charset="0"/>
              </a:rPr>
              <a:t> учить детей выбирать полезные продукты;</a:t>
            </a:r>
          </a:p>
          <a:p>
            <a:r>
              <a:rPr lang="ru-RU" dirty="0">
                <a:latin typeface="Times New Roman" panose="02020603050405020304" pitchFamily="18" charset="0"/>
                <a:cs typeface="Times New Roman" panose="02020603050405020304" pitchFamily="18" charset="0"/>
              </a:rPr>
              <a:t>Воспитывать бережное отношение к своему здоровью.</a:t>
            </a:r>
          </a:p>
          <a:p>
            <a:r>
              <a:rPr lang="ru-RU" b="1" dirty="0">
                <a:latin typeface="Times New Roman" panose="02020603050405020304" pitchFamily="18" charset="0"/>
                <a:cs typeface="Times New Roman" panose="02020603050405020304" pitchFamily="18" charset="0"/>
              </a:rPr>
              <a:t>Оборудование: </a:t>
            </a:r>
            <a:r>
              <a:rPr lang="ru-RU" dirty="0">
                <a:latin typeface="Times New Roman" panose="02020603050405020304" pitchFamily="18" charset="0"/>
                <a:cs typeface="Times New Roman" panose="02020603050405020304" pitchFamily="18" charset="0"/>
              </a:rPr>
              <a:t>Дерево, картинки с разными продуктами.</a:t>
            </a:r>
          </a:p>
          <a:p>
            <a:r>
              <a:rPr lang="ru-RU" b="1" dirty="0">
                <a:latin typeface="Times New Roman" panose="02020603050405020304" pitchFamily="18" charset="0"/>
                <a:cs typeface="Times New Roman" panose="02020603050405020304" pitchFamily="18" charset="0"/>
              </a:rPr>
              <a:t>Ход игры.</a:t>
            </a:r>
          </a:p>
          <a:p>
            <a:r>
              <a:rPr lang="ru-RU" dirty="0">
                <a:latin typeface="Times New Roman" panose="02020603050405020304" pitchFamily="18" charset="0"/>
                <a:cs typeface="Times New Roman" panose="02020603050405020304" pitchFamily="18" charset="0"/>
              </a:rPr>
              <a:t>Детям предлагается из множества картинок выбрать  полезные продукты.</a:t>
            </a:r>
          </a:p>
        </p:txBody>
      </p:sp>
    </p:spTree>
    <p:extLst>
      <p:ext uri="{BB962C8B-B14F-4D97-AF65-F5344CB8AC3E}">
        <p14:creationId xmlns:p14="http://schemas.microsoft.com/office/powerpoint/2010/main" val="4271231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E71D502-615A-4BB3-962A-E05D9738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8017"/>
          </a:xfrm>
          <a:prstGeom prst="rect">
            <a:avLst/>
          </a:prstGeom>
        </p:spPr>
      </p:pic>
      <p:sp>
        <p:nvSpPr>
          <p:cNvPr id="5" name="Прямоугольник 4">
            <a:extLst>
              <a:ext uri="{FF2B5EF4-FFF2-40B4-BE49-F238E27FC236}">
                <a16:creationId xmlns:a16="http://schemas.microsoft.com/office/drawing/2014/main" id="{7D874752-DF7E-4BA3-9403-AE6482704369}"/>
              </a:ext>
            </a:extLst>
          </p:cNvPr>
          <p:cNvSpPr/>
          <p:nvPr/>
        </p:nvSpPr>
        <p:spPr>
          <a:xfrm>
            <a:off x="241040" y="237930"/>
            <a:ext cx="11664821" cy="6358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a:extLst>
              <a:ext uri="{FF2B5EF4-FFF2-40B4-BE49-F238E27FC236}">
                <a16:creationId xmlns:a16="http://schemas.microsoft.com/office/drawing/2014/main" id="{2AF4E749-D7B1-4741-91E2-9928E175D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8731" y="391370"/>
            <a:ext cx="3815832" cy="269288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Рисунок 7">
            <a:extLst>
              <a:ext uri="{FF2B5EF4-FFF2-40B4-BE49-F238E27FC236}">
                <a16:creationId xmlns:a16="http://schemas.microsoft.com/office/drawing/2014/main" id="{2FA1F483-DD07-44D6-82EA-9C5EBDF08C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139" y="3170068"/>
            <a:ext cx="3426675" cy="34266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Рисунок 9">
            <a:extLst>
              <a:ext uri="{FF2B5EF4-FFF2-40B4-BE49-F238E27FC236}">
                <a16:creationId xmlns:a16="http://schemas.microsoft.com/office/drawing/2014/main" id="{15736ECA-56CB-4FC7-A592-97D40E1DA3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5775" y="1973574"/>
            <a:ext cx="4184792" cy="29584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 name="TextBox 10">
            <a:extLst>
              <a:ext uri="{FF2B5EF4-FFF2-40B4-BE49-F238E27FC236}">
                <a16:creationId xmlns:a16="http://schemas.microsoft.com/office/drawing/2014/main" id="{2D358CFB-428A-47DE-B53F-49529EF647E6}"/>
              </a:ext>
            </a:extLst>
          </p:cNvPr>
          <p:cNvSpPr txBox="1"/>
          <p:nvPr/>
        </p:nvSpPr>
        <p:spPr>
          <a:xfrm>
            <a:off x="402771" y="373579"/>
            <a:ext cx="7444663" cy="1569660"/>
          </a:xfrm>
          <a:prstGeom prst="rect">
            <a:avLst/>
          </a:prstGeom>
          <a:noFill/>
        </p:spPr>
        <p:txBody>
          <a:bodyPr wrap="square" rtlCol="0">
            <a:spAutoFit/>
          </a:bodyPr>
          <a:lstStyle/>
          <a:p>
            <a:pPr algn="ctr"/>
            <a:r>
              <a:rPr lang="ru-RU" dirty="0"/>
              <a:t> </a:t>
            </a:r>
            <a:r>
              <a:rPr lang="ru-RU" sz="4800" b="1" dirty="0">
                <a:solidFill>
                  <a:srgbClr val="FFFF00"/>
                </a:solidFill>
                <a:latin typeface="Times New Roman" panose="02020603050405020304" pitchFamily="18" charset="0"/>
                <a:cs typeface="Times New Roman" panose="02020603050405020304" pitchFamily="18" charset="0"/>
              </a:rPr>
              <a:t>Полезные и вредные продукты</a:t>
            </a:r>
            <a:endParaRPr lang="ru-RU" b="1" dirty="0">
              <a:solidFill>
                <a:srgbClr val="FFFF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FF0318C-19E2-45A8-9038-C57CB938BB11}"/>
              </a:ext>
            </a:extLst>
          </p:cNvPr>
          <p:cNvSpPr txBox="1"/>
          <p:nvPr/>
        </p:nvSpPr>
        <p:spPr>
          <a:xfrm>
            <a:off x="7725746" y="3223876"/>
            <a:ext cx="4466253" cy="3416320"/>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Если хочешь быть здоровым,</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Не хандрить и не болеть,</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Все проблемы эти в жизни,</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Можно с честью одолеть!</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Вкусной, правильной </a:t>
            </a:r>
            <a:r>
              <a:rPr lang="ru-RU" dirty="0" err="1">
                <a:latin typeface="Times New Roman" panose="02020603050405020304" pitchFamily="18" charset="0"/>
                <a:cs typeface="Times New Roman" panose="02020603050405020304" pitchFamily="18" charset="0"/>
              </a:rPr>
              <a:t>едою</a:t>
            </a:r>
            <a:r>
              <a:rPr lang="ru-RU" dirty="0">
                <a:latin typeface="Times New Roman" panose="02020603050405020304" pitchFamily="18" charset="0"/>
                <a:cs typeface="Times New Roman" panose="02020603050405020304" pitchFamily="18" charset="0"/>
              </a:rPr>
              <a:t>,</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Что энергию несет,</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Она дарит нам здоровье,</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Силу, бодрость придает!</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Так давайте впредь ребята,</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С такой </a:t>
            </a:r>
            <a:r>
              <a:rPr lang="ru-RU" dirty="0" err="1">
                <a:latin typeface="Times New Roman" panose="02020603050405020304" pitchFamily="18" charset="0"/>
                <a:cs typeface="Times New Roman" panose="02020603050405020304" pitchFamily="18" charset="0"/>
              </a:rPr>
              <a:t>пищею</a:t>
            </a:r>
            <a:r>
              <a:rPr lang="ru-RU" dirty="0">
                <a:latin typeface="Times New Roman" panose="02020603050405020304" pitchFamily="18" charset="0"/>
                <a:cs typeface="Times New Roman" panose="02020603050405020304" pitchFamily="18" charset="0"/>
              </a:rPr>
              <a:t> дружить,</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И тогда проблемы в жизни,</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Будет проще пережить!      Игорь </a:t>
            </a:r>
            <a:r>
              <a:rPr lang="ru-RU" dirty="0" err="1">
                <a:latin typeface="Times New Roman" panose="02020603050405020304" pitchFamily="18" charset="0"/>
                <a:cs typeface="Times New Roman" panose="02020603050405020304" pitchFamily="18" charset="0"/>
              </a:rPr>
              <a:t>Загоруй</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7700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E71D502-615A-4BB3-962A-E05D9738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8017"/>
          </a:xfrm>
          <a:prstGeom prst="rect">
            <a:avLst/>
          </a:prstGeom>
        </p:spPr>
      </p:pic>
      <p:sp>
        <p:nvSpPr>
          <p:cNvPr id="5" name="Прямоугольник 4">
            <a:extLst>
              <a:ext uri="{FF2B5EF4-FFF2-40B4-BE49-F238E27FC236}">
                <a16:creationId xmlns:a16="http://schemas.microsoft.com/office/drawing/2014/main" id="{7D874752-DF7E-4BA3-9403-AE6482704369}"/>
              </a:ext>
            </a:extLst>
          </p:cNvPr>
          <p:cNvSpPr/>
          <p:nvPr/>
        </p:nvSpPr>
        <p:spPr>
          <a:xfrm>
            <a:off x="194387" y="249592"/>
            <a:ext cx="11664821" cy="6358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a:extLst>
              <a:ext uri="{FF2B5EF4-FFF2-40B4-BE49-F238E27FC236}">
                <a16:creationId xmlns:a16="http://schemas.microsoft.com/office/drawing/2014/main" id="{DC4418F7-FFB9-4F8D-A1AE-A30CED1E0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792" y="3825551"/>
            <a:ext cx="4468957" cy="25192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Рисунок 8">
            <a:extLst>
              <a:ext uri="{FF2B5EF4-FFF2-40B4-BE49-F238E27FC236}">
                <a16:creationId xmlns:a16="http://schemas.microsoft.com/office/drawing/2014/main" id="{C122DDA0-72FC-411B-9F68-BA1E59FCB1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0154" y="765110"/>
            <a:ext cx="3145422" cy="55797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Рисунок 10">
            <a:extLst>
              <a:ext uri="{FF2B5EF4-FFF2-40B4-BE49-F238E27FC236}">
                <a16:creationId xmlns:a16="http://schemas.microsoft.com/office/drawing/2014/main" id="{13D5353E-D1AF-4F70-994D-6AF292AF66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2597" y="403053"/>
            <a:ext cx="3411607" cy="60518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2" name="TextBox 11">
            <a:extLst>
              <a:ext uri="{FF2B5EF4-FFF2-40B4-BE49-F238E27FC236}">
                <a16:creationId xmlns:a16="http://schemas.microsoft.com/office/drawing/2014/main" id="{C54DFF80-0738-4D44-8C73-B82A8BB94BEC}"/>
              </a:ext>
            </a:extLst>
          </p:cNvPr>
          <p:cNvSpPr txBox="1"/>
          <p:nvPr/>
        </p:nvSpPr>
        <p:spPr>
          <a:xfrm>
            <a:off x="332792" y="403053"/>
            <a:ext cx="4136571" cy="1384995"/>
          </a:xfrm>
          <a:prstGeom prst="rect">
            <a:avLst/>
          </a:prstGeom>
          <a:noFill/>
        </p:spPr>
        <p:txBody>
          <a:bodyPr wrap="square" rtlCol="0">
            <a:spAutoFit/>
          </a:bodyPr>
          <a:lstStyle/>
          <a:p>
            <a:pPr algn="ctr"/>
            <a:r>
              <a:rPr lang="ru-RU" sz="2800" b="1">
                <a:solidFill>
                  <a:srgbClr val="FFFF00"/>
                </a:solidFill>
                <a:latin typeface="Times New Roman" panose="02020603050405020304" pitchFamily="18" charset="0"/>
                <a:cs typeface="Times New Roman" panose="02020603050405020304" pitchFamily="18" charset="0"/>
              </a:rPr>
              <a:t>Дидактическая игра </a:t>
            </a:r>
          </a:p>
          <a:p>
            <a:pPr algn="ctr"/>
            <a:r>
              <a:rPr lang="ru-RU" sz="2800" b="1">
                <a:solidFill>
                  <a:srgbClr val="FFFF00"/>
                </a:solidFill>
                <a:latin typeface="Times New Roman" panose="02020603050405020304" pitchFamily="18" charset="0"/>
                <a:cs typeface="Times New Roman" panose="02020603050405020304" pitchFamily="18" charset="0"/>
              </a:rPr>
              <a:t>« Дерево полезных продуктов»</a:t>
            </a:r>
            <a:endParaRPr lang="ru-RU"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8092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E71D502-615A-4BB3-962A-E05D9738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8017"/>
          </a:xfrm>
          <a:prstGeom prst="rect">
            <a:avLst/>
          </a:prstGeom>
        </p:spPr>
      </p:pic>
      <p:sp>
        <p:nvSpPr>
          <p:cNvPr id="5" name="Прямоугольник 4">
            <a:extLst>
              <a:ext uri="{FF2B5EF4-FFF2-40B4-BE49-F238E27FC236}">
                <a16:creationId xmlns:a16="http://schemas.microsoft.com/office/drawing/2014/main" id="{7D874752-DF7E-4BA3-9403-AE6482704369}"/>
              </a:ext>
            </a:extLst>
          </p:cNvPr>
          <p:cNvSpPr/>
          <p:nvPr/>
        </p:nvSpPr>
        <p:spPr>
          <a:xfrm>
            <a:off x="195944" y="237930"/>
            <a:ext cx="11709918" cy="6358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0D6B7E84-5DEC-4172-A6C9-2ADCCB833B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64162">
            <a:off x="272769" y="1339079"/>
            <a:ext cx="2914650" cy="2476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Рисунок 5">
            <a:extLst>
              <a:ext uri="{FF2B5EF4-FFF2-40B4-BE49-F238E27FC236}">
                <a16:creationId xmlns:a16="http://schemas.microsoft.com/office/drawing/2014/main" id="{C4B6A900-1CDB-471F-9F9E-EE4C490C2A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7534" y="415493"/>
            <a:ext cx="2457450" cy="20669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Рисунок 6">
            <a:extLst>
              <a:ext uri="{FF2B5EF4-FFF2-40B4-BE49-F238E27FC236}">
                <a16:creationId xmlns:a16="http://schemas.microsoft.com/office/drawing/2014/main" id="{B90F3992-5D4E-4119-BE8B-C8A3795562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2788" y="386919"/>
            <a:ext cx="2343150" cy="21240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Рисунок 7">
            <a:extLst>
              <a:ext uri="{FF2B5EF4-FFF2-40B4-BE49-F238E27FC236}">
                <a16:creationId xmlns:a16="http://schemas.microsoft.com/office/drawing/2014/main" id="{810E4F5A-A363-4BB2-B449-3972A9CF36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91284">
            <a:off x="9555277" y="875371"/>
            <a:ext cx="2295525" cy="22764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Рисунок 8">
            <a:extLst>
              <a:ext uri="{FF2B5EF4-FFF2-40B4-BE49-F238E27FC236}">
                <a16:creationId xmlns:a16="http://schemas.microsoft.com/office/drawing/2014/main" id="{2B63CA81-48B2-46DC-A3DA-0C7A59BED9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9746" y="4547030"/>
            <a:ext cx="2695575" cy="19145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Рисунок 9">
            <a:extLst>
              <a:ext uri="{FF2B5EF4-FFF2-40B4-BE49-F238E27FC236}">
                <a16:creationId xmlns:a16="http://schemas.microsoft.com/office/drawing/2014/main" id="{1E84FCA4-61AC-4123-9D7C-F49DC526DA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6697" y="4537506"/>
            <a:ext cx="3771900" cy="19335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a:extLst>
              <a:ext uri="{FF2B5EF4-FFF2-40B4-BE49-F238E27FC236}">
                <a16:creationId xmlns:a16="http://schemas.microsoft.com/office/drawing/2014/main" id="{24DCF5B1-1BBC-45D3-9772-88DCE73BC26E}"/>
              </a:ext>
            </a:extLst>
          </p:cNvPr>
          <p:cNvSpPr txBox="1"/>
          <p:nvPr/>
        </p:nvSpPr>
        <p:spPr>
          <a:xfrm>
            <a:off x="3097763" y="2583890"/>
            <a:ext cx="6559421" cy="1815882"/>
          </a:xfrm>
          <a:prstGeom prst="rect">
            <a:avLst/>
          </a:prstGeom>
          <a:effectLst>
            <a:glow rad="228600">
              <a:schemeClr val="accent1">
                <a:satMod val="175000"/>
                <a:alpha val="40000"/>
              </a:schemeClr>
            </a:glow>
          </a:effectLst>
        </p:spPr>
        <p:style>
          <a:lnRef idx="3">
            <a:schemeClr val="lt1"/>
          </a:lnRef>
          <a:fillRef idx="1">
            <a:schemeClr val="accent4"/>
          </a:fillRef>
          <a:effectRef idx="1">
            <a:schemeClr val="accent4"/>
          </a:effectRef>
          <a:fontRef idx="minor">
            <a:schemeClr val="lt1"/>
          </a:fontRef>
        </p:style>
        <p:txBody>
          <a:bodyPr wrap="square" rtlCol="0">
            <a:prstTxWarp prst="textPlain">
              <a:avLst/>
            </a:prstTxWarp>
            <a:spAutoFit/>
          </a:bodyPr>
          <a:lstStyle/>
          <a:p>
            <a:pPr algn="ctr"/>
            <a:r>
              <a:rPr lang="ru-RU" sz="2800" b="1" i="1" dirty="0">
                <a:solidFill>
                  <a:srgbClr val="C0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 Беседа «Золотые правила питания»</a:t>
            </a:r>
          </a:p>
          <a:p>
            <a:pPr algn="ctr"/>
            <a:r>
              <a:rPr lang="ru-RU" sz="2800" b="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Цель : </a:t>
            </a:r>
            <a:r>
              <a:rPr lang="ru-RU" sz="2800"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формировать  представления об основных принципах гигиены питания  </a:t>
            </a:r>
          </a:p>
          <a:p>
            <a:pPr algn="ctr"/>
            <a:r>
              <a:rPr lang="ru-RU" sz="2800"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у детей дошкольного возраста</a:t>
            </a:r>
          </a:p>
        </p:txBody>
      </p:sp>
    </p:spTree>
    <p:extLst>
      <p:ext uri="{BB962C8B-B14F-4D97-AF65-F5344CB8AC3E}">
        <p14:creationId xmlns:p14="http://schemas.microsoft.com/office/powerpoint/2010/main" val="187801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E71D502-615A-4BB3-962A-E05D9738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8017"/>
          </a:xfrm>
          <a:prstGeom prst="rect">
            <a:avLst/>
          </a:prstGeom>
        </p:spPr>
      </p:pic>
      <p:sp>
        <p:nvSpPr>
          <p:cNvPr id="5" name="Прямоугольник 4">
            <a:extLst>
              <a:ext uri="{FF2B5EF4-FFF2-40B4-BE49-F238E27FC236}">
                <a16:creationId xmlns:a16="http://schemas.microsoft.com/office/drawing/2014/main" id="{7D874752-DF7E-4BA3-9403-AE6482704369}"/>
              </a:ext>
            </a:extLst>
          </p:cNvPr>
          <p:cNvSpPr/>
          <p:nvPr/>
        </p:nvSpPr>
        <p:spPr>
          <a:xfrm>
            <a:off x="194387" y="249592"/>
            <a:ext cx="11664821" cy="6358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a:extLst>
              <a:ext uri="{FF2B5EF4-FFF2-40B4-BE49-F238E27FC236}">
                <a16:creationId xmlns:a16="http://schemas.microsoft.com/office/drawing/2014/main" id="{81225C1F-878C-4651-B846-4D6C730B8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1620" y="3340749"/>
            <a:ext cx="5663774" cy="31928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Рисунок 8">
            <a:extLst>
              <a:ext uri="{FF2B5EF4-FFF2-40B4-BE49-F238E27FC236}">
                <a16:creationId xmlns:a16="http://schemas.microsoft.com/office/drawing/2014/main" id="{FA8678BC-1C28-4687-A61D-EB8B88E43A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179" y="324437"/>
            <a:ext cx="5663774" cy="319281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Рисунок 9">
            <a:extLst>
              <a:ext uri="{FF2B5EF4-FFF2-40B4-BE49-F238E27FC236}">
                <a16:creationId xmlns:a16="http://schemas.microsoft.com/office/drawing/2014/main" id="{25B4AFEE-C4BC-4D22-8DEF-A276E5052B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3100" y="555856"/>
            <a:ext cx="3338827" cy="592278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 name="TextBox 10">
            <a:extLst>
              <a:ext uri="{FF2B5EF4-FFF2-40B4-BE49-F238E27FC236}">
                <a16:creationId xmlns:a16="http://schemas.microsoft.com/office/drawing/2014/main" id="{04332C58-9F77-4A58-B5EE-55954ADCA05E}"/>
              </a:ext>
            </a:extLst>
          </p:cNvPr>
          <p:cNvSpPr txBox="1"/>
          <p:nvPr/>
        </p:nvSpPr>
        <p:spPr>
          <a:xfrm>
            <a:off x="345233" y="3722914"/>
            <a:ext cx="3149106" cy="2246769"/>
          </a:xfrm>
          <a:prstGeom prst="rect">
            <a:avLst/>
          </a:prstGeom>
          <a:noFill/>
        </p:spPr>
        <p:txBody>
          <a:bodyPr wrap="square" rtlCol="0">
            <a:spAutoFit/>
          </a:bodyPr>
          <a:lstStyle/>
          <a:p>
            <a:pPr algn="ctr"/>
            <a:r>
              <a:rPr lang="ru-RU" sz="2800" b="1">
                <a:solidFill>
                  <a:srgbClr val="FFFF00"/>
                </a:solidFill>
                <a:latin typeface="Times New Roman" panose="02020603050405020304" pitchFamily="18" charset="0"/>
                <a:cs typeface="Times New Roman" panose="02020603050405020304" pitchFamily="18" charset="0"/>
              </a:rPr>
              <a:t>Дидактическая игра </a:t>
            </a:r>
          </a:p>
          <a:p>
            <a:pPr algn="ctr"/>
            <a:r>
              <a:rPr lang="ru-RU" sz="2800" b="1">
                <a:solidFill>
                  <a:srgbClr val="FFFF00"/>
                </a:solidFill>
                <a:latin typeface="Times New Roman" panose="02020603050405020304" pitchFamily="18" charset="0"/>
                <a:cs typeface="Times New Roman" panose="02020603050405020304" pitchFamily="18" charset="0"/>
              </a:rPr>
              <a:t>« Дерево полезных продуктов»</a:t>
            </a:r>
            <a:endParaRPr lang="ru-RU"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7188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E71D502-615A-4BB3-962A-E05D9738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8017"/>
          </a:xfrm>
          <a:prstGeom prst="rect">
            <a:avLst/>
          </a:prstGeom>
        </p:spPr>
      </p:pic>
      <p:sp>
        <p:nvSpPr>
          <p:cNvPr id="5" name="Прямоугольник 4">
            <a:extLst>
              <a:ext uri="{FF2B5EF4-FFF2-40B4-BE49-F238E27FC236}">
                <a16:creationId xmlns:a16="http://schemas.microsoft.com/office/drawing/2014/main" id="{7D874752-DF7E-4BA3-9403-AE6482704369}"/>
              </a:ext>
            </a:extLst>
          </p:cNvPr>
          <p:cNvSpPr/>
          <p:nvPr/>
        </p:nvSpPr>
        <p:spPr>
          <a:xfrm>
            <a:off x="263589" y="249593"/>
            <a:ext cx="11664821" cy="6358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a:extLst>
              <a:ext uri="{FF2B5EF4-FFF2-40B4-BE49-F238E27FC236}">
                <a16:creationId xmlns:a16="http://schemas.microsoft.com/office/drawing/2014/main" id="{A4665E47-D65E-4676-A9BD-FAE5770B3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184" y="415662"/>
            <a:ext cx="3890865" cy="61166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a:extLst>
              <a:ext uri="{FF2B5EF4-FFF2-40B4-BE49-F238E27FC236}">
                <a16:creationId xmlns:a16="http://schemas.microsoft.com/office/drawing/2014/main" id="{AA2A11FB-4F65-4CB7-A554-00D1A4359FED}"/>
              </a:ext>
            </a:extLst>
          </p:cNvPr>
          <p:cNvSpPr txBox="1"/>
          <p:nvPr/>
        </p:nvSpPr>
        <p:spPr>
          <a:xfrm>
            <a:off x="4506686" y="415662"/>
            <a:ext cx="7421724" cy="8648521"/>
          </a:xfrm>
          <a:prstGeom prst="rect">
            <a:avLst/>
          </a:prstGeom>
          <a:noFill/>
        </p:spPr>
        <p:txBody>
          <a:bodyPr wrap="square" rtlCol="0">
            <a:spAutoFit/>
          </a:bodyPr>
          <a:lstStyle/>
          <a:p>
            <a:pPr algn="ctr"/>
            <a:r>
              <a:rPr lang="ru-RU" sz="2800" b="1" i="1" dirty="0">
                <a:solidFill>
                  <a:srgbClr val="FFFF00"/>
                </a:solidFill>
                <a:latin typeface="Times New Roman" panose="02020603050405020304" pitchFamily="18" charset="0"/>
                <a:cs typeface="Times New Roman" panose="02020603050405020304" pitchFamily="18" charset="0"/>
              </a:rPr>
              <a:t>Беседа « Самые полезные продукты»</a:t>
            </a:r>
          </a:p>
          <a:p>
            <a:pPr algn="ctr"/>
            <a:r>
              <a:rPr lang="ru-RU" sz="2000" b="1" i="1" dirty="0">
                <a:latin typeface="Times New Roman" panose="02020603050405020304" pitchFamily="18" charset="0"/>
                <a:cs typeface="Times New Roman" panose="02020603050405020304" pitchFamily="18" charset="0"/>
              </a:rPr>
              <a:t>Цель: </a:t>
            </a:r>
            <a:r>
              <a:rPr lang="ru-RU" sz="2000" dirty="0">
                <a:latin typeface="Times New Roman" panose="02020603050405020304" pitchFamily="18" charset="0"/>
                <a:cs typeface="Times New Roman" panose="02020603050405020304" pitchFamily="18" charset="0"/>
              </a:rPr>
              <a:t>дать детям представление о самых полезных  и необходимых продуктах каждый день.</a:t>
            </a:r>
          </a:p>
          <a:p>
            <a:pPr fontAlgn="base"/>
            <a:r>
              <a:rPr lang="ru-RU" dirty="0"/>
              <a:t>Всякий раз, когда едим,                                     Конфеты, пряники, печенье</a:t>
            </a:r>
            <a:br>
              <a:rPr lang="ru-RU" dirty="0"/>
            </a:br>
            <a:r>
              <a:rPr lang="ru-RU" dirty="0"/>
              <a:t>О здоровье думаем:                                            Портят зубкам настроение</a:t>
            </a:r>
            <a:br>
              <a:rPr lang="ru-RU" dirty="0"/>
            </a:br>
            <a:r>
              <a:rPr lang="ru-RU" dirty="0"/>
              <a:t>«Мне не нужен жирный крем,                         Кушай овощи, дружок,</a:t>
            </a:r>
            <a:br>
              <a:rPr lang="ru-RU" dirty="0"/>
            </a:br>
            <a:r>
              <a:rPr lang="ru-RU" dirty="0"/>
              <a:t>Лучше я морковку съем».                                   Будешь ты здоровым!</a:t>
            </a:r>
            <a:br>
              <a:rPr lang="ru-RU" dirty="0"/>
            </a:br>
            <a:r>
              <a:rPr lang="ru-RU" dirty="0"/>
              <a:t>Чтобы хворь вас не застала,                              Ешь морковку и чеснок,</a:t>
            </a:r>
            <a:br>
              <a:rPr lang="ru-RU" dirty="0"/>
            </a:br>
            <a:r>
              <a:rPr lang="ru-RU" dirty="0"/>
              <a:t>В зимний утренний денек,                                 К жизни будь готовым!</a:t>
            </a:r>
          </a:p>
          <a:p>
            <a:pPr fontAlgn="base"/>
            <a:r>
              <a:rPr lang="ru-RU" dirty="0"/>
              <a:t>В пищу, вы употребляйте                                    Мясо, овощи и фрукты —</a:t>
            </a:r>
            <a:br>
              <a:rPr lang="ru-RU" dirty="0"/>
            </a:br>
            <a:r>
              <a:rPr lang="ru-RU" dirty="0"/>
              <a:t>Лук зеленый и чеснок.                                         Натуральные продукты,</a:t>
            </a:r>
            <a:br>
              <a:rPr lang="ru-RU" dirty="0"/>
            </a:br>
            <a:r>
              <a:rPr lang="ru-RU" dirty="0"/>
              <a:t>В жизни нам необходимо                                   А вот чипсы, знай всегда,</a:t>
            </a:r>
            <a:br>
              <a:rPr lang="ru-RU" dirty="0"/>
            </a:br>
            <a:r>
              <a:rPr lang="ru-RU" dirty="0"/>
              <a:t>Очень много витаминов.                                        Это вредная еда.</a:t>
            </a:r>
          </a:p>
          <a:p>
            <a:pPr fontAlgn="base"/>
            <a:r>
              <a:rPr lang="ru-RU" dirty="0"/>
              <a:t>Всех сейчас не перечесть,                              Каждый день с утра пораньше</a:t>
            </a:r>
            <a:br>
              <a:rPr lang="ru-RU" dirty="0"/>
            </a:br>
            <a:r>
              <a:rPr lang="ru-RU" dirty="0"/>
              <a:t>Нужно нам их больше есть.                                Ешь банан и апельсин,</a:t>
            </a:r>
            <a:br>
              <a:rPr lang="ru-RU" dirty="0"/>
            </a:br>
            <a:r>
              <a:rPr lang="ru-RU" dirty="0"/>
              <a:t>Вы не пейте газировку,                                     Чтоб на личике пригожем</a:t>
            </a:r>
            <a:br>
              <a:rPr lang="ru-RU" dirty="0"/>
            </a:br>
            <a:r>
              <a:rPr lang="ru-RU" dirty="0"/>
              <a:t>Ведь она вам вред несёт,                                   Больше не было морщин.</a:t>
            </a:r>
          </a:p>
          <a:p>
            <a:pPr fontAlgn="base"/>
            <a:r>
              <a:rPr lang="ru-RU" dirty="0"/>
              <a:t>А попейте лучше квас —                                      Кушать овощи и фрукты,</a:t>
            </a:r>
            <a:br>
              <a:rPr lang="ru-RU" dirty="0"/>
            </a:br>
            <a:r>
              <a:rPr lang="ru-RU" dirty="0"/>
              <a:t>Он вкусней во много раз!                                   Рыбу, молокопродукты —</a:t>
            </a:r>
            <a:br>
              <a:rPr lang="ru-RU" dirty="0"/>
            </a:br>
            <a:r>
              <a:rPr lang="ru-RU" dirty="0"/>
              <a:t>Ешьте овощи и фрукты —                                     Вот полезная еда,</a:t>
            </a:r>
            <a:br>
              <a:rPr lang="ru-RU" dirty="0"/>
            </a:br>
            <a:r>
              <a:rPr lang="ru-RU" dirty="0"/>
              <a:t>Они полезные продукты!                                       Витаминами полна!</a:t>
            </a:r>
          </a:p>
          <a:p>
            <a:pPr fontAlgn="base"/>
            <a:br>
              <a:rPr lang="ru-RU" dirty="0"/>
            </a:br>
            <a:br>
              <a:rPr lang="ru-RU" dirty="0"/>
            </a:br>
            <a:r>
              <a:rPr lang="ru-RU" dirty="0"/>
              <a:t>.</a:t>
            </a:r>
          </a:p>
          <a:p>
            <a:pPr fontAlgn="base"/>
            <a:br>
              <a:rPr lang="ru-RU" dirty="0"/>
            </a:br>
            <a:br>
              <a:rPr lang="ru-RU" dirty="0"/>
            </a:br>
            <a:br>
              <a:rPr lang="ru-RU" dirty="0"/>
            </a:br>
            <a:br>
              <a:rPr lang="ru-RU" dirty="0"/>
            </a:br>
            <a:br>
              <a:rPr lang="ru-RU" dirty="0"/>
            </a:b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5330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E71D502-615A-4BB3-962A-E05D9738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8017"/>
          </a:xfrm>
          <a:prstGeom prst="rect">
            <a:avLst/>
          </a:prstGeom>
        </p:spPr>
      </p:pic>
      <p:sp>
        <p:nvSpPr>
          <p:cNvPr id="5" name="Прямоугольник 4">
            <a:extLst>
              <a:ext uri="{FF2B5EF4-FFF2-40B4-BE49-F238E27FC236}">
                <a16:creationId xmlns:a16="http://schemas.microsoft.com/office/drawing/2014/main" id="{7D874752-DF7E-4BA3-9403-AE6482704369}"/>
              </a:ext>
            </a:extLst>
          </p:cNvPr>
          <p:cNvSpPr/>
          <p:nvPr/>
        </p:nvSpPr>
        <p:spPr>
          <a:xfrm>
            <a:off x="241040" y="237930"/>
            <a:ext cx="11664821" cy="6358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a:extLst>
              <a:ext uri="{FF2B5EF4-FFF2-40B4-BE49-F238E27FC236}">
                <a16:creationId xmlns:a16="http://schemas.microsoft.com/office/drawing/2014/main" id="{C3E517A7-E092-48D1-B6A9-A380687570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133" y="1275442"/>
            <a:ext cx="9025734" cy="50880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a:extLst>
              <a:ext uri="{FF2B5EF4-FFF2-40B4-BE49-F238E27FC236}">
                <a16:creationId xmlns:a16="http://schemas.microsoft.com/office/drawing/2014/main" id="{832B4184-77D1-484B-A171-F4D2382F11A4}"/>
              </a:ext>
            </a:extLst>
          </p:cNvPr>
          <p:cNvSpPr txBox="1"/>
          <p:nvPr/>
        </p:nvSpPr>
        <p:spPr>
          <a:xfrm>
            <a:off x="4478694" y="4357396"/>
            <a:ext cx="942392" cy="369332"/>
          </a:xfrm>
          <a:prstGeom prst="rect">
            <a:avLst/>
          </a:prstGeom>
          <a:noFill/>
        </p:spPr>
        <p:txBody>
          <a:bodyPr wrap="square" rtlCol="0">
            <a:spAutoFit/>
          </a:bodyPr>
          <a:lstStyle/>
          <a:p>
            <a:endParaRPr lang="ru-RU" dirty="0"/>
          </a:p>
        </p:txBody>
      </p:sp>
      <p:sp>
        <p:nvSpPr>
          <p:cNvPr id="6" name="TextBox 5">
            <a:extLst>
              <a:ext uri="{FF2B5EF4-FFF2-40B4-BE49-F238E27FC236}">
                <a16:creationId xmlns:a16="http://schemas.microsoft.com/office/drawing/2014/main" id="{595C3F98-F209-4322-A0E6-348C7C9ED2BF}"/>
              </a:ext>
            </a:extLst>
          </p:cNvPr>
          <p:cNvSpPr txBox="1"/>
          <p:nvPr/>
        </p:nvSpPr>
        <p:spPr>
          <a:xfrm>
            <a:off x="286139" y="494522"/>
            <a:ext cx="11860762" cy="646331"/>
          </a:xfrm>
          <a:prstGeom prst="rect">
            <a:avLst/>
          </a:prstGeom>
          <a:noFill/>
        </p:spPr>
        <p:txBody>
          <a:bodyPr wrap="square" rtlCol="0">
            <a:spAutoFit/>
          </a:bodyPr>
          <a:lstStyle/>
          <a:p>
            <a:pPr algn="ctr"/>
            <a:r>
              <a:rPr lang="ru-RU" sz="3600" b="1" dirty="0">
                <a:solidFill>
                  <a:srgbClr val="FFFF00"/>
                </a:solidFill>
                <a:latin typeface="Times New Roman" panose="02020603050405020304" pitchFamily="18" charset="0"/>
                <a:cs typeface="Times New Roman" panose="02020603050405020304" pitchFamily="18" charset="0"/>
              </a:rPr>
              <a:t> Плакат  « Что нужно есть, чтобы быть здоровым»</a:t>
            </a:r>
          </a:p>
        </p:txBody>
      </p:sp>
    </p:spTree>
    <p:extLst>
      <p:ext uri="{BB962C8B-B14F-4D97-AF65-F5344CB8AC3E}">
        <p14:creationId xmlns:p14="http://schemas.microsoft.com/office/powerpoint/2010/main" val="587297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E71D502-615A-4BB3-962A-E05D9738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8017"/>
          </a:xfrm>
          <a:prstGeom prst="rect">
            <a:avLst/>
          </a:prstGeom>
        </p:spPr>
      </p:pic>
      <p:sp>
        <p:nvSpPr>
          <p:cNvPr id="5" name="Прямоугольник 4">
            <a:extLst>
              <a:ext uri="{FF2B5EF4-FFF2-40B4-BE49-F238E27FC236}">
                <a16:creationId xmlns:a16="http://schemas.microsoft.com/office/drawing/2014/main" id="{7D874752-DF7E-4BA3-9403-AE6482704369}"/>
              </a:ext>
            </a:extLst>
          </p:cNvPr>
          <p:cNvSpPr/>
          <p:nvPr/>
        </p:nvSpPr>
        <p:spPr>
          <a:xfrm>
            <a:off x="241040" y="237930"/>
            <a:ext cx="11664821" cy="6358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a:extLst>
              <a:ext uri="{FF2B5EF4-FFF2-40B4-BE49-F238E27FC236}">
                <a16:creationId xmlns:a16="http://schemas.microsoft.com/office/drawing/2014/main" id="{CC04EF0A-A8D4-47AD-9C17-04BAE7105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808" y="2258008"/>
            <a:ext cx="5269049" cy="5047749"/>
          </a:xfrm>
          <a:prstGeom prst="rect">
            <a:avLst/>
          </a:prstGeom>
        </p:spPr>
      </p:pic>
      <p:sp>
        <p:nvSpPr>
          <p:cNvPr id="2" name="TextBox 1">
            <a:extLst>
              <a:ext uri="{FF2B5EF4-FFF2-40B4-BE49-F238E27FC236}">
                <a16:creationId xmlns:a16="http://schemas.microsoft.com/office/drawing/2014/main" id="{9C469935-73FA-4ED8-AD55-15912A5A7A2B}"/>
              </a:ext>
            </a:extLst>
          </p:cNvPr>
          <p:cNvSpPr txBox="1"/>
          <p:nvPr/>
        </p:nvSpPr>
        <p:spPr>
          <a:xfrm>
            <a:off x="485192" y="261259"/>
            <a:ext cx="11159412" cy="208193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ru-RU" sz="2800" b="1" i="1" dirty="0">
                <a:solidFill>
                  <a:srgbClr val="C00000"/>
                </a:solidFill>
                <a:latin typeface="Times New Roman" panose="02020603050405020304" pitchFamily="18" charset="0"/>
                <a:cs typeface="Times New Roman" panose="02020603050405020304" pitchFamily="18" charset="0"/>
              </a:rPr>
              <a:t>Беседа  «Режим дня»</a:t>
            </a:r>
          </a:p>
          <a:p>
            <a:r>
              <a:rPr lang="ru-RU" sz="2000" b="1" i="1" dirty="0">
                <a:latin typeface="Times New Roman" panose="02020603050405020304" pitchFamily="18" charset="0"/>
                <a:cs typeface="Times New Roman" panose="02020603050405020304" pitchFamily="18" charset="0"/>
              </a:rPr>
              <a:t>Цель:  </a:t>
            </a:r>
            <a:r>
              <a:rPr lang="ru-RU" sz="2000" dirty="0">
                <a:latin typeface="Times New Roman" panose="02020603050405020304" pitchFamily="18" charset="0"/>
                <a:cs typeface="Times New Roman" panose="02020603050405020304" pitchFamily="18" charset="0"/>
              </a:rPr>
              <a:t>сформировать у воспитанников понятие о режиме дня, обеспечивающем здоровье человека.</a:t>
            </a:r>
          </a:p>
          <a:p>
            <a:r>
              <a:rPr lang="ru-RU" sz="2000" b="1" i="1" dirty="0">
                <a:latin typeface="Times New Roman" panose="02020603050405020304" pitchFamily="18" charset="0"/>
                <a:cs typeface="Times New Roman" panose="02020603050405020304" pitchFamily="18" charset="0"/>
              </a:rPr>
              <a:t>Задачи:</a:t>
            </a:r>
          </a:p>
          <a:p>
            <a:r>
              <a:rPr lang="ru-RU" sz="2000" dirty="0">
                <a:latin typeface="Times New Roman" panose="02020603050405020304" pitchFamily="18" charset="0"/>
                <a:cs typeface="Times New Roman" panose="02020603050405020304" pitchFamily="18" charset="0"/>
              </a:rPr>
              <a:t>1. Развивать навыки здорового образа жизни.</a:t>
            </a:r>
          </a:p>
          <a:p>
            <a:r>
              <a:rPr lang="ru-RU" sz="2000" dirty="0">
                <a:latin typeface="Times New Roman" panose="02020603050405020304" pitchFamily="18" charset="0"/>
                <a:cs typeface="Times New Roman" panose="02020603050405020304" pitchFamily="18" charset="0"/>
              </a:rPr>
              <a:t>2. Ознакомить воспитанников с понятием режима дня.</a:t>
            </a:r>
          </a:p>
          <a:p>
            <a:r>
              <a:rPr lang="ru-RU" sz="2000" dirty="0">
                <a:latin typeface="Times New Roman" panose="02020603050405020304" pitchFamily="18" charset="0"/>
                <a:cs typeface="Times New Roman" panose="02020603050405020304" pitchFamily="18" charset="0"/>
              </a:rPr>
              <a:t>3. Способствовать развитию ответственности за свое здоровье и здоровье окружающих людей.</a:t>
            </a:r>
          </a:p>
        </p:txBody>
      </p:sp>
      <p:pic>
        <p:nvPicPr>
          <p:cNvPr id="6" name="Рисунок 5">
            <a:extLst>
              <a:ext uri="{FF2B5EF4-FFF2-40B4-BE49-F238E27FC236}">
                <a16:creationId xmlns:a16="http://schemas.microsoft.com/office/drawing/2014/main" id="{6E1CFA7D-7A8C-46A1-922D-FD0DDD7B6E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6590" y="2180865"/>
            <a:ext cx="3591442" cy="1437405"/>
          </a:xfrm>
          <a:prstGeom prst="rect">
            <a:avLst/>
          </a:prstGeom>
        </p:spPr>
      </p:pic>
      <p:pic>
        <p:nvPicPr>
          <p:cNvPr id="7" name="Рисунок 6">
            <a:extLst>
              <a:ext uri="{FF2B5EF4-FFF2-40B4-BE49-F238E27FC236}">
                <a16:creationId xmlns:a16="http://schemas.microsoft.com/office/drawing/2014/main" id="{5CDF46A1-10EE-4A38-81C7-014607E587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99918">
            <a:off x="4628678" y="3679682"/>
            <a:ext cx="1857609" cy="27503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Рисунок 7">
            <a:extLst>
              <a:ext uri="{FF2B5EF4-FFF2-40B4-BE49-F238E27FC236}">
                <a16:creationId xmlns:a16="http://schemas.microsoft.com/office/drawing/2014/main" id="{080D1840-A845-4B97-AD29-DEFCE937C3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19148">
            <a:off x="7125296" y="2910016"/>
            <a:ext cx="1983416" cy="297884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TextBox 8">
            <a:extLst>
              <a:ext uri="{FF2B5EF4-FFF2-40B4-BE49-F238E27FC236}">
                <a16:creationId xmlns:a16="http://schemas.microsoft.com/office/drawing/2014/main" id="{45D2AE14-EF0C-4F08-92D8-6AAADAF8865D}"/>
              </a:ext>
            </a:extLst>
          </p:cNvPr>
          <p:cNvSpPr txBox="1"/>
          <p:nvPr/>
        </p:nvSpPr>
        <p:spPr>
          <a:xfrm>
            <a:off x="9209314" y="3618270"/>
            <a:ext cx="2741646" cy="2062103"/>
          </a:xfrm>
          <a:prstGeom prst="rect">
            <a:avLst/>
          </a:prstGeom>
          <a:noFill/>
        </p:spPr>
        <p:txBody>
          <a:bodyPr wrap="square" rtlCol="0">
            <a:spAutoFit/>
          </a:bodyPr>
          <a:lstStyle/>
          <a:p>
            <a:pPr algn="ctr"/>
            <a:r>
              <a:rPr lang="ru-RU" sz="3200" b="1" dirty="0">
                <a:solidFill>
                  <a:srgbClr val="C00000"/>
                </a:solidFill>
                <a:latin typeface="Times New Roman" panose="02020603050405020304" pitchFamily="18" charset="0"/>
                <a:cs typeface="Times New Roman" panose="02020603050405020304" pitchFamily="18" charset="0"/>
              </a:rPr>
              <a:t>Режим –это правильная организация дня.</a:t>
            </a:r>
            <a:endParaRPr lang="ru-RU" sz="3200" dirty="0"/>
          </a:p>
        </p:txBody>
      </p:sp>
    </p:spTree>
    <p:extLst>
      <p:ext uri="{BB962C8B-B14F-4D97-AF65-F5344CB8AC3E}">
        <p14:creationId xmlns:p14="http://schemas.microsoft.com/office/powerpoint/2010/main" val="1459069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E71D502-615A-4BB3-962A-E05D9738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8017"/>
          </a:xfrm>
          <a:prstGeom prst="rect">
            <a:avLst/>
          </a:prstGeom>
        </p:spPr>
      </p:pic>
      <p:sp>
        <p:nvSpPr>
          <p:cNvPr id="5" name="Прямоугольник 4">
            <a:extLst>
              <a:ext uri="{FF2B5EF4-FFF2-40B4-BE49-F238E27FC236}">
                <a16:creationId xmlns:a16="http://schemas.microsoft.com/office/drawing/2014/main" id="{7D874752-DF7E-4BA3-9403-AE6482704369}"/>
              </a:ext>
            </a:extLst>
          </p:cNvPr>
          <p:cNvSpPr/>
          <p:nvPr/>
        </p:nvSpPr>
        <p:spPr>
          <a:xfrm>
            <a:off x="241040" y="237930"/>
            <a:ext cx="11664821" cy="6358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a:extLst>
              <a:ext uri="{FF2B5EF4-FFF2-40B4-BE49-F238E27FC236}">
                <a16:creationId xmlns:a16="http://schemas.microsoft.com/office/drawing/2014/main" id="{C055EDC4-6851-4C8A-836A-B3201AA81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912" y="391885"/>
            <a:ext cx="4998612" cy="28178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Рисунок 5">
            <a:extLst>
              <a:ext uri="{FF2B5EF4-FFF2-40B4-BE49-F238E27FC236}">
                <a16:creationId xmlns:a16="http://schemas.microsoft.com/office/drawing/2014/main" id="{A0E928D2-672E-4766-BB4F-D3EBA69E6B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0509" y="3363685"/>
            <a:ext cx="5351850" cy="301697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Рисунок 6">
            <a:extLst>
              <a:ext uri="{FF2B5EF4-FFF2-40B4-BE49-F238E27FC236}">
                <a16:creationId xmlns:a16="http://schemas.microsoft.com/office/drawing/2014/main" id="{6410D44A-6975-4AEB-9D91-53F14FB122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3156" y="957207"/>
            <a:ext cx="3095465" cy="549108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a:extLst>
              <a:ext uri="{FF2B5EF4-FFF2-40B4-BE49-F238E27FC236}">
                <a16:creationId xmlns:a16="http://schemas.microsoft.com/office/drawing/2014/main" id="{D970A867-09FE-4EBD-A211-DCE29FCB0730}"/>
              </a:ext>
            </a:extLst>
          </p:cNvPr>
          <p:cNvSpPr txBox="1"/>
          <p:nvPr/>
        </p:nvSpPr>
        <p:spPr>
          <a:xfrm>
            <a:off x="5511396" y="466531"/>
            <a:ext cx="2783518" cy="230832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ru-RU" sz="3600" b="1" dirty="0">
                <a:solidFill>
                  <a:srgbClr val="FFFF00"/>
                </a:solidFill>
                <a:latin typeface="Times New Roman" panose="02020603050405020304" pitchFamily="18" charset="0"/>
                <a:cs typeface="Times New Roman" panose="02020603050405020304" pitchFamily="18" charset="0"/>
              </a:rPr>
              <a:t>Кружок </a:t>
            </a:r>
          </a:p>
          <a:p>
            <a:pPr algn="ctr"/>
            <a:r>
              <a:rPr lang="ru-RU" sz="3600" b="1" dirty="0">
                <a:solidFill>
                  <a:srgbClr val="FFFF00"/>
                </a:solidFill>
                <a:latin typeface="Times New Roman" panose="02020603050405020304" pitchFamily="18" charset="0"/>
                <a:cs typeface="Times New Roman" panose="02020603050405020304" pitchFamily="18" charset="0"/>
              </a:rPr>
              <a:t>« Разговор о правильном питании»</a:t>
            </a:r>
          </a:p>
        </p:txBody>
      </p:sp>
    </p:spTree>
    <p:extLst>
      <p:ext uri="{BB962C8B-B14F-4D97-AF65-F5344CB8AC3E}">
        <p14:creationId xmlns:p14="http://schemas.microsoft.com/office/powerpoint/2010/main" val="2647442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E71D502-615A-4BB3-962A-E05D9738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8017"/>
          </a:xfrm>
          <a:prstGeom prst="rect">
            <a:avLst/>
          </a:prstGeom>
        </p:spPr>
      </p:pic>
      <p:sp>
        <p:nvSpPr>
          <p:cNvPr id="5" name="Прямоугольник 4">
            <a:extLst>
              <a:ext uri="{FF2B5EF4-FFF2-40B4-BE49-F238E27FC236}">
                <a16:creationId xmlns:a16="http://schemas.microsoft.com/office/drawing/2014/main" id="{7D874752-DF7E-4BA3-9403-AE6482704369}"/>
              </a:ext>
            </a:extLst>
          </p:cNvPr>
          <p:cNvSpPr/>
          <p:nvPr/>
        </p:nvSpPr>
        <p:spPr>
          <a:xfrm>
            <a:off x="241040" y="237930"/>
            <a:ext cx="11664821" cy="6358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id="{1946A693-7D1D-47EC-A69C-865B1A1598EE}"/>
              </a:ext>
            </a:extLst>
          </p:cNvPr>
          <p:cNvSpPr txBox="1"/>
          <p:nvPr/>
        </p:nvSpPr>
        <p:spPr>
          <a:xfrm>
            <a:off x="2383136" y="261257"/>
            <a:ext cx="7218064" cy="1200329"/>
          </a:xfrm>
          <a:prstGeom prst="rect">
            <a:avLst/>
          </a:prstGeom>
          <a:noFill/>
        </p:spPr>
        <p:txBody>
          <a:bodyPr wrap="square" rtlCol="0">
            <a:spAutoFit/>
          </a:bodyPr>
          <a:lstStyle/>
          <a:p>
            <a:pPr algn="ctr"/>
            <a:r>
              <a:rPr lang="ru-RU" sz="7200" b="1" i="1" dirty="0">
                <a:solidFill>
                  <a:srgbClr val="C00000"/>
                </a:solidFill>
                <a:latin typeface="Times New Roman" panose="02020603050405020304" pitchFamily="18" charset="0"/>
                <a:cs typeface="Times New Roman" panose="02020603050405020304" pitchFamily="18" charset="0"/>
              </a:rPr>
              <a:t>Витамины</a:t>
            </a:r>
            <a:endParaRPr lang="ru-RU" sz="7200" dirty="0">
              <a:solidFill>
                <a:srgbClr val="C00000"/>
              </a:solidFill>
            </a:endParaRPr>
          </a:p>
        </p:txBody>
      </p:sp>
      <p:pic>
        <p:nvPicPr>
          <p:cNvPr id="7" name="Рисунок 6">
            <a:extLst>
              <a:ext uri="{FF2B5EF4-FFF2-40B4-BE49-F238E27FC236}">
                <a16:creationId xmlns:a16="http://schemas.microsoft.com/office/drawing/2014/main" id="{65BAF269-B7B1-41F9-91E8-D08A52B3E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28930">
            <a:off x="559380" y="1175482"/>
            <a:ext cx="2651893" cy="29830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Рисунок 7">
            <a:extLst>
              <a:ext uri="{FF2B5EF4-FFF2-40B4-BE49-F238E27FC236}">
                <a16:creationId xmlns:a16="http://schemas.microsoft.com/office/drawing/2014/main" id="{B1415313-8378-4FEC-97AC-CC61B28A5C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79086">
            <a:off x="3179231" y="3095074"/>
            <a:ext cx="3114181" cy="311418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Рисунок 8">
            <a:extLst>
              <a:ext uri="{FF2B5EF4-FFF2-40B4-BE49-F238E27FC236}">
                <a16:creationId xmlns:a16="http://schemas.microsoft.com/office/drawing/2014/main" id="{4B470BC8-8933-45CD-82F6-E403FC0C97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87772">
            <a:off x="6106442" y="1617741"/>
            <a:ext cx="2660878" cy="31856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Рисунок 9">
            <a:extLst>
              <a:ext uri="{FF2B5EF4-FFF2-40B4-BE49-F238E27FC236}">
                <a16:creationId xmlns:a16="http://schemas.microsoft.com/office/drawing/2014/main" id="{BF5E90F3-913C-4AE1-A842-B97124F461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70336">
            <a:off x="8745919" y="3455284"/>
            <a:ext cx="2697354" cy="29041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72095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E71D502-615A-4BB3-962A-E05D9738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8017"/>
          </a:xfrm>
          <a:prstGeom prst="rect">
            <a:avLst/>
          </a:prstGeom>
        </p:spPr>
      </p:pic>
      <p:sp>
        <p:nvSpPr>
          <p:cNvPr id="5" name="Прямоугольник 4">
            <a:extLst>
              <a:ext uri="{FF2B5EF4-FFF2-40B4-BE49-F238E27FC236}">
                <a16:creationId xmlns:a16="http://schemas.microsoft.com/office/drawing/2014/main" id="{7D874752-DF7E-4BA3-9403-AE6482704369}"/>
              </a:ext>
            </a:extLst>
          </p:cNvPr>
          <p:cNvSpPr/>
          <p:nvPr/>
        </p:nvSpPr>
        <p:spPr>
          <a:xfrm>
            <a:off x="241040" y="237930"/>
            <a:ext cx="11664821" cy="6358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a:extLst>
              <a:ext uri="{FF2B5EF4-FFF2-40B4-BE49-F238E27FC236}">
                <a16:creationId xmlns:a16="http://schemas.microsoft.com/office/drawing/2014/main" id="{8013A230-AB95-4891-B3C1-88A3A537F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040" y="205307"/>
            <a:ext cx="3757127" cy="326870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Рисунок 5">
            <a:extLst>
              <a:ext uri="{FF2B5EF4-FFF2-40B4-BE49-F238E27FC236}">
                <a16:creationId xmlns:a16="http://schemas.microsoft.com/office/drawing/2014/main" id="{C7D57C42-78B3-4AAC-B78A-77AF3DA382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228" y="3474008"/>
            <a:ext cx="3862834" cy="33606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Рисунок 6">
            <a:extLst>
              <a:ext uri="{FF2B5EF4-FFF2-40B4-BE49-F238E27FC236}">
                <a16:creationId xmlns:a16="http://schemas.microsoft.com/office/drawing/2014/main" id="{A57260F6-D9B0-4FE0-97D0-7FA856B751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5776" y="173572"/>
            <a:ext cx="3757127" cy="32687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Рисунок 7">
            <a:extLst>
              <a:ext uri="{FF2B5EF4-FFF2-40B4-BE49-F238E27FC236}">
                <a16:creationId xmlns:a16="http://schemas.microsoft.com/office/drawing/2014/main" id="{89EA8C15-290E-41A0-9CD2-64B0D8F925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95083" y="3377913"/>
            <a:ext cx="4002832" cy="34824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a:extLst>
              <a:ext uri="{FF2B5EF4-FFF2-40B4-BE49-F238E27FC236}">
                <a16:creationId xmlns:a16="http://schemas.microsoft.com/office/drawing/2014/main" id="{4A835A37-D8D6-4587-B99E-7D06E08F21A0}"/>
              </a:ext>
            </a:extLst>
          </p:cNvPr>
          <p:cNvSpPr txBox="1"/>
          <p:nvPr/>
        </p:nvSpPr>
        <p:spPr>
          <a:xfrm>
            <a:off x="4269102" y="261256"/>
            <a:ext cx="3633927" cy="440120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ru-RU" sz="2800" b="1" dirty="0">
                <a:solidFill>
                  <a:srgbClr val="C00000"/>
                </a:solidFill>
                <a:latin typeface="Times New Roman" panose="02020603050405020304" pitchFamily="18" charset="0"/>
                <a:cs typeface="Times New Roman" panose="02020603050405020304" pitchFamily="18" charset="0"/>
              </a:rPr>
              <a:t>Беседа</a:t>
            </a:r>
          </a:p>
          <a:p>
            <a:pPr algn="ctr"/>
            <a:r>
              <a:rPr lang="ru-RU" sz="2800" b="1" dirty="0">
                <a:solidFill>
                  <a:srgbClr val="C00000"/>
                </a:solidFill>
                <a:latin typeface="Times New Roman" panose="02020603050405020304" pitchFamily="18" charset="0"/>
                <a:cs typeface="Times New Roman" panose="02020603050405020304" pitchFamily="18" charset="0"/>
              </a:rPr>
              <a:t>«Витамины укрепляют организм»</a:t>
            </a:r>
          </a:p>
          <a:p>
            <a:pPr algn="ctr"/>
            <a:r>
              <a:rPr lang="ru-RU" sz="2800" b="1" dirty="0">
                <a:solidFill>
                  <a:srgbClr val="C00000"/>
                </a:solidFill>
                <a:latin typeface="Times New Roman" panose="02020603050405020304" pitchFamily="18" charset="0"/>
                <a:cs typeface="Times New Roman" panose="02020603050405020304" pitchFamily="18" charset="0"/>
              </a:rPr>
              <a:t>Цель: познакомить детей с  продуктами питания  и витаминами, находящимися в этих продуктах.</a:t>
            </a:r>
          </a:p>
        </p:txBody>
      </p:sp>
    </p:spTree>
    <p:extLst>
      <p:ext uri="{BB962C8B-B14F-4D97-AF65-F5344CB8AC3E}">
        <p14:creationId xmlns:p14="http://schemas.microsoft.com/office/powerpoint/2010/main" val="2923869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E71D502-615A-4BB3-962A-E05D9738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8017"/>
          </a:xfrm>
          <a:prstGeom prst="rect">
            <a:avLst/>
          </a:prstGeom>
        </p:spPr>
      </p:pic>
      <p:sp>
        <p:nvSpPr>
          <p:cNvPr id="5" name="Прямоугольник 4">
            <a:extLst>
              <a:ext uri="{FF2B5EF4-FFF2-40B4-BE49-F238E27FC236}">
                <a16:creationId xmlns:a16="http://schemas.microsoft.com/office/drawing/2014/main" id="{7D874752-DF7E-4BA3-9403-AE6482704369}"/>
              </a:ext>
            </a:extLst>
          </p:cNvPr>
          <p:cNvSpPr/>
          <p:nvPr/>
        </p:nvSpPr>
        <p:spPr>
          <a:xfrm>
            <a:off x="241040" y="237930"/>
            <a:ext cx="11664821" cy="6358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a:extLst>
              <a:ext uri="{FF2B5EF4-FFF2-40B4-BE49-F238E27FC236}">
                <a16:creationId xmlns:a16="http://schemas.microsoft.com/office/drawing/2014/main" id="{3DADF238-458D-4A31-BCAF-03741DE3C3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140" y="261257"/>
            <a:ext cx="2519494" cy="44693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Рисунок 5">
            <a:extLst>
              <a:ext uri="{FF2B5EF4-FFF2-40B4-BE49-F238E27FC236}">
                <a16:creationId xmlns:a16="http://schemas.microsoft.com/office/drawing/2014/main" id="{A1C76D4E-46BD-46EF-932A-A7A2DBA2E7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9073" y="2500604"/>
            <a:ext cx="2250204" cy="39916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Рисунок 6">
            <a:extLst>
              <a:ext uri="{FF2B5EF4-FFF2-40B4-BE49-F238E27FC236}">
                <a16:creationId xmlns:a16="http://schemas.microsoft.com/office/drawing/2014/main" id="{8AA06742-F93D-4BED-A0D0-54B234828B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0179" y="525345"/>
            <a:ext cx="2144509" cy="380417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Рисунок 7">
            <a:extLst>
              <a:ext uri="{FF2B5EF4-FFF2-40B4-BE49-F238E27FC236}">
                <a16:creationId xmlns:a16="http://schemas.microsoft.com/office/drawing/2014/main" id="{30470EF4-792A-4B15-B6D7-5B54A7E642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8000" y="3740160"/>
            <a:ext cx="4833095" cy="27245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Рисунок 8">
            <a:extLst>
              <a:ext uri="{FF2B5EF4-FFF2-40B4-BE49-F238E27FC236}">
                <a16:creationId xmlns:a16="http://schemas.microsoft.com/office/drawing/2014/main" id="{C46906E2-4E9A-440C-8F36-560B54CD14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208" y="525345"/>
            <a:ext cx="4598860" cy="259249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a:extLst>
              <a:ext uri="{FF2B5EF4-FFF2-40B4-BE49-F238E27FC236}">
                <a16:creationId xmlns:a16="http://schemas.microsoft.com/office/drawing/2014/main" id="{EF06D186-B004-4E75-9386-B8A1D1BB630C}"/>
              </a:ext>
            </a:extLst>
          </p:cNvPr>
          <p:cNvSpPr txBox="1"/>
          <p:nvPr/>
        </p:nvSpPr>
        <p:spPr>
          <a:xfrm>
            <a:off x="2985796" y="393301"/>
            <a:ext cx="1746451" cy="1200329"/>
          </a:xfrm>
          <a:prstGeom prst="rect">
            <a:avLst/>
          </a:prstGeom>
          <a:noFill/>
        </p:spPr>
        <p:txBody>
          <a:bodyPr wrap="square" rtlCol="0">
            <a:spAutoFit/>
          </a:bodyPr>
          <a:lstStyle/>
          <a:p>
            <a:pPr algn="ctr"/>
            <a:r>
              <a:rPr lang="ru-RU" b="1">
                <a:solidFill>
                  <a:srgbClr val="FFFF00"/>
                </a:solidFill>
                <a:latin typeface="Times New Roman" panose="02020603050405020304" pitchFamily="18" charset="0"/>
                <a:cs typeface="Times New Roman" panose="02020603050405020304" pitchFamily="18" charset="0"/>
              </a:rPr>
              <a:t>Кружок </a:t>
            </a:r>
          </a:p>
          <a:p>
            <a:pPr algn="ctr"/>
            <a:r>
              <a:rPr lang="ru-RU" b="1">
                <a:solidFill>
                  <a:srgbClr val="FFFF00"/>
                </a:solidFill>
                <a:latin typeface="Times New Roman" panose="02020603050405020304" pitchFamily="18" charset="0"/>
                <a:cs typeface="Times New Roman" panose="02020603050405020304" pitchFamily="18" charset="0"/>
              </a:rPr>
              <a:t>« Разговор о правильном питании»</a:t>
            </a:r>
            <a:endParaRPr lang="ru-RU"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9921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E71D502-615A-4BB3-962A-E05D97383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8017"/>
          </a:xfrm>
          <a:prstGeom prst="rect">
            <a:avLst/>
          </a:prstGeom>
        </p:spPr>
      </p:pic>
      <p:sp>
        <p:nvSpPr>
          <p:cNvPr id="5" name="Прямоугольник 4">
            <a:extLst>
              <a:ext uri="{FF2B5EF4-FFF2-40B4-BE49-F238E27FC236}">
                <a16:creationId xmlns:a16="http://schemas.microsoft.com/office/drawing/2014/main" id="{7D874752-DF7E-4BA3-9403-AE6482704369}"/>
              </a:ext>
            </a:extLst>
          </p:cNvPr>
          <p:cNvSpPr/>
          <p:nvPr/>
        </p:nvSpPr>
        <p:spPr>
          <a:xfrm>
            <a:off x="241040" y="237930"/>
            <a:ext cx="11664821" cy="63588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a:extLst>
              <a:ext uri="{FF2B5EF4-FFF2-40B4-BE49-F238E27FC236}">
                <a16:creationId xmlns:a16="http://schemas.microsoft.com/office/drawing/2014/main" id="{44257CCD-E208-4AA9-B025-96D2F7A9E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44" y="344423"/>
            <a:ext cx="4685566" cy="2641373"/>
          </a:xfrm>
          <a:prstGeom prst="rect">
            <a:avLst/>
          </a:prstGeom>
        </p:spPr>
      </p:pic>
      <p:pic>
        <p:nvPicPr>
          <p:cNvPr id="6" name="Рисунок 5">
            <a:extLst>
              <a:ext uri="{FF2B5EF4-FFF2-40B4-BE49-F238E27FC236}">
                <a16:creationId xmlns:a16="http://schemas.microsoft.com/office/drawing/2014/main" id="{D4E1457F-6695-4976-8A30-FE7D5D8D43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2185" y="2161561"/>
            <a:ext cx="6069067" cy="3421288"/>
          </a:xfrm>
          <a:prstGeom prst="rect">
            <a:avLst/>
          </a:prstGeom>
        </p:spPr>
      </p:pic>
      <p:pic>
        <p:nvPicPr>
          <p:cNvPr id="7" name="Рисунок 6">
            <a:extLst>
              <a:ext uri="{FF2B5EF4-FFF2-40B4-BE49-F238E27FC236}">
                <a16:creationId xmlns:a16="http://schemas.microsoft.com/office/drawing/2014/main" id="{A195894B-7E1F-4DFB-9839-A0028999D0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282" y="316890"/>
            <a:ext cx="4539342" cy="2558943"/>
          </a:xfrm>
          <a:prstGeom prst="rect">
            <a:avLst/>
          </a:prstGeom>
        </p:spPr>
      </p:pic>
      <p:pic>
        <p:nvPicPr>
          <p:cNvPr id="8" name="Рисунок 7">
            <a:extLst>
              <a:ext uri="{FF2B5EF4-FFF2-40B4-BE49-F238E27FC236}">
                <a16:creationId xmlns:a16="http://schemas.microsoft.com/office/drawing/2014/main" id="{52FE2218-7315-4F6F-ABC4-1C0CCBBE03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0996" y="3745052"/>
            <a:ext cx="4959964" cy="2796058"/>
          </a:xfrm>
          <a:prstGeom prst="rect">
            <a:avLst/>
          </a:prstGeom>
        </p:spPr>
      </p:pic>
      <p:sp>
        <p:nvSpPr>
          <p:cNvPr id="2" name="TextBox 1">
            <a:extLst>
              <a:ext uri="{FF2B5EF4-FFF2-40B4-BE49-F238E27FC236}">
                <a16:creationId xmlns:a16="http://schemas.microsoft.com/office/drawing/2014/main" id="{FA00BDB2-096C-4FD0-A43E-0D2F1BA5C33A}"/>
              </a:ext>
            </a:extLst>
          </p:cNvPr>
          <p:cNvSpPr txBox="1"/>
          <p:nvPr/>
        </p:nvSpPr>
        <p:spPr>
          <a:xfrm>
            <a:off x="241040" y="3112948"/>
            <a:ext cx="1783703" cy="2585323"/>
          </a:xfrm>
          <a:prstGeom prst="rect">
            <a:avLst/>
          </a:prstGeom>
          <a:noFill/>
        </p:spPr>
        <p:txBody>
          <a:bodyPr wrap="square" rtlCol="0">
            <a:spAutoFit/>
          </a:bodyPr>
          <a:lstStyle/>
          <a:p>
            <a:pPr algn="ctr"/>
            <a:r>
              <a:rPr lang="ru-RU" b="1" dirty="0">
                <a:solidFill>
                  <a:srgbClr val="FFFF00"/>
                </a:solidFill>
                <a:latin typeface="Times New Roman" panose="02020603050405020304" pitchFamily="18" charset="0"/>
                <a:cs typeface="Times New Roman" panose="02020603050405020304" pitchFamily="18" charset="0"/>
              </a:rPr>
              <a:t>Кружок </a:t>
            </a:r>
          </a:p>
          <a:p>
            <a:pPr algn="ctr"/>
            <a:r>
              <a:rPr lang="ru-RU" b="1" dirty="0">
                <a:solidFill>
                  <a:srgbClr val="FFFF00"/>
                </a:solidFill>
                <a:latin typeface="Times New Roman" panose="02020603050405020304" pitchFamily="18" charset="0"/>
                <a:cs typeface="Times New Roman" panose="02020603050405020304" pitchFamily="18" charset="0"/>
              </a:rPr>
              <a:t>« Разговор о правильном питании»</a:t>
            </a:r>
          </a:p>
          <a:p>
            <a:pPr algn="ctr"/>
            <a:endParaRPr lang="ru-RU" b="1" dirty="0">
              <a:solidFill>
                <a:srgbClr val="FFFF00"/>
              </a:solidFill>
              <a:latin typeface="Times New Roman" panose="02020603050405020304" pitchFamily="18" charset="0"/>
              <a:cs typeface="Times New Roman" panose="02020603050405020304" pitchFamily="18" charset="0"/>
            </a:endParaRPr>
          </a:p>
          <a:p>
            <a:pPr algn="ctr"/>
            <a:r>
              <a:rPr lang="ru-RU" b="1" dirty="0">
                <a:solidFill>
                  <a:srgbClr val="FFFF00"/>
                </a:solidFill>
                <a:latin typeface="Times New Roman" panose="02020603050405020304" pitchFamily="18" charset="0"/>
                <a:cs typeface="Times New Roman" panose="02020603050405020304" pitchFamily="18" charset="0"/>
              </a:rPr>
              <a:t>Просмотр  видеофильма</a:t>
            </a:r>
          </a:p>
          <a:p>
            <a:pPr algn="ctr"/>
            <a:r>
              <a:rPr lang="ru-RU" b="1" dirty="0">
                <a:solidFill>
                  <a:srgbClr val="FFFF00"/>
                </a:solidFill>
                <a:latin typeface="Times New Roman" panose="02020603050405020304" pitchFamily="18" charset="0"/>
                <a:cs typeface="Times New Roman" panose="02020603050405020304" pitchFamily="18" charset="0"/>
              </a:rPr>
              <a:t>« Полезные продукты»</a:t>
            </a:r>
          </a:p>
        </p:txBody>
      </p:sp>
    </p:spTree>
    <p:extLst>
      <p:ext uri="{BB962C8B-B14F-4D97-AF65-F5344CB8AC3E}">
        <p14:creationId xmlns:p14="http://schemas.microsoft.com/office/powerpoint/2010/main" val="292153523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TotalTime>
  <Words>696</Words>
  <Application>Microsoft Office PowerPoint</Application>
  <PresentationFormat>Широкоэкранный</PresentationFormat>
  <Paragraphs>124</Paragraphs>
  <Slides>32</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32</vt:i4>
      </vt:variant>
    </vt:vector>
  </HeadingPairs>
  <TitlesOfParts>
    <vt:vector size="37" baseType="lpstr">
      <vt:lpstr>Arial</vt:lpstr>
      <vt:lpstr>Calibri</vt:lpstr>
      <vt:lpstr>Calibri 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Галина Морозова</dc:creator>
  <cp:lastModifiedBy>Галина Морозова</cp:lastModifiedBy>
  <cp:revision>40</cp:revision>
  <cp:lastPrinted>2018-02-04T12:21:15Z</cp:lastPrinted>
  <dcterms:created xsi:type="dcterms:W3CDTF">2018-02-01T15:56:43Z</dcterms:created>
  <dcterms:modified xsi:type="dcterms:W3CDTF">2018-02-04T12:30:31Z</dcterms:modified>
</cp:coreProperties>
</file>